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45" r:id="rId2"/>
    <p:sldId id="257" r:id="rId3"/>
    <p:sldId id="258" r:id="rId4"/>
    <p:sldId id="259" r:id="rId5"/>
    <p:sldId id="260" r:id="rId6"/>
    <p:sldId id="261" r:id="rId7"/>
    <p:sldId id="262" r:id="rId8"/>
    <p:sldId id="263" r:id="rId9"/>
    <p:sldId id="264" r:id="rId10"/>
    <p:sldId id="265" r:id="rId11"/>
    <p:sldId id="269" r:id="rId12"/>
    <p:sldId id="270" r:id="rId13"/>
    <p:sldId id="271" r:id="rId14"/>
    <p:sldId id="272" r:id="rId15"/>
    <p:sldId id="273" r:id="rId16"/>
    <p:sldId id="274" r:id="rId17"/>
    <p:sldId id="546"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7182"/>
    <a:srgbClr val="FFFFFF"/>
    <a:srgbClr val="C9DBF8"/>
    <a:srgbClr val="D0E2F3"/>
    <a:srgbClr val="9E2C7D"/>
    <a:srgbClr val="4B3322"/>
    <a:srgbClr val="FFEEB9"/>
    <a:srgbClr val="4F979B"/>
    <a:srgbClr val="3C743D"/>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432"/>
    <p:restoredTop sz="88799" autoAdjust="0"/>
  </p:normalViewPr>
  <p:slideViewPr>
    <p:cSldViewPr>
      <p:cViewPr varScale="1">
        <p:scale>
          <a:sx n="49" d="100"/>
          <a:sy n="49" d="100"/>
        </p:scale>
        <p:origin x="192" y="20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F1AFF-96B0-4375-9885-C530BCAAD325}" type="datetimeFigureOut">
              <a:rPr lang="en-GB" smtClean="0"/>
              <a:t>27/11/2025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7DB14-5123-4224-86C9-93342CE18257}" type="slidenum">
              <a:rPr lang="en-GB" smtClean="0"/>
              <a:t>‹#›</a:t>
            </a:fld>
            <a:endParaRPr lang="en-GB"/>
          </a:p>
        </p:txBody>
      </p:sp>
    </p:spTree>
    <p:extLst>
      <p:ext uri="{BB962C8B-B14F-4D97-AF65-F5344CB8AC3E}">
        <p14:creationId xmlns:p14="http://schemas.microsoft.com/office/powerpoint/2010/main" val="3118430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9ae6bf075a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9ae6bf075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8e2dccfb5c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8e2dccfb5c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434343"/>
              </a:buClr>
              <a:buSzPts val="1200"/>
              <a:buFont typeface="Inter"/>
              <a:buChar char="-"/>
            </a:pPr>
            <a:r>
              <a:rPr lang="en-GB" sz="1200" dirty="0">
                <a:solidFill>
                  <a:srgbClr val="434343"/>
                </a:solidFill>
                <a:latin typeface="Inter"/>
                <a:ea typeface="Inter"/>
                <a:cs typeface="Inter"/>
                <a:sym typeface="Inter"/>
              </a:rPr>
              <a:t>Action conditioning via additive embeddings like Genie</a:t>
            </a:r>
            <a:endParaRPr sz="1200" dirty="0">
              <a:solidFill>
                <a:srgbClr val="434343"/>
              </a:solidFill>
              <a:latin typeface="Inter"/>
              <a:ea typeface="Inter"/>
              <a:cs typeface="Inter"/>
              <a:sym typeface="Inter"/>
            </a:endParaRPr>
          </a:p>
          <a:p>
            <a:pPr marL="457200" lvl="0" indent="-304800" algn="l" rtl="0">
              <a:lnSpc>
                <a:spcPct val="115000"/>
              </a:lnSpc>
              <a:spcBef>
                <a:spcPts val="0"/>
              </a:spcBef>
              <a:spcAft>
                <a:spcPts val="0"/>
              </a:spcAft>
              <a:buClr>
                <a:srgbClr val="434343"/>
              </a:buClr>
              <a:buSzPts val="1200"/>
              <a:buFont typeface="Inter"/>
              <a:buChar char="-"/>
            </a:pPr>
            <a:r>
              <a:rPr lang="en-GB" sz="1200" dirty="0">
                <a:solidFill>
                  <a:srgbClr val="434343"/>
                </a:solidFill>
                <a:latin typeface="Inter"/>
                <a:ea typeface="Inter"/>
                <a:cs typeface="Inter"/>
                <a:sym typeface="Inter"/>
              </a:rPr>
              <a:t>Positional info via learnable absolute embeddings over space and time</a:t>
            </a:r>
            <a:endParaRPr sz="1200" dirty="0">
              <a:solidFill>
                <a:srgbClr val="434343"/>
              </a:solidFill>
              <a:latin typeface="Inter"/>
              <a:ea typeface="Inter"/>
              <a:cs typeface="Inter"/>
              <a:sym typeface="Inter"/>
            </a:endParaRPr>
          </a:p>
          <a:p>
            <a:pPr marL="457200" lvl="0" indent="-304800" algn="l" rtl="0">
              <a:lnSpc>
                <a:spcPct val="115000"/>
              </a:lnSpc>
              <a:spcBef>
                <a:spcPts val="0"/>
              </a:spcBef>
              <a:spcAft>
                <a:spcPts val="0"/>
              </a:spcAft>
              <a:buClr>
                <a:srgbClr val="434343"/>
              </a:buClr>
              <a:buSzPts val="1200"/>
              <a:buFont typeface="Inter"/>
              <a:buChar char="-"/>
            </a:pPr>
            <a:r>
              <a:rPr lang="en-GB" sz="1200" dirty="0">
                <a:solidFill>
                  <a:srgbClr val="434343"/>
                </a:solidFill>
                <a:latin typeface="Inter"/>
                <a:ea typeface="Inter"/>
                <a:cs typeface="Inter"/>
                <a:sym typeface="Inter"/>
              </a:rPr>
              <a:t>Spatial attention 1x32x32</a:t>
            </a:r>
            <a:endParaRPr sz="1200" dirty="0">
              <a:solidFill>
                <a:srgbClr val="434343"/>
              </a:solidFill>
              <a:latin typeface="Inter"/>
              <a:ea typeface="Inter"/>
              <a:cs typeface="Inter"/>
              <a:sym typeface="Inter"/>
            </a:endParaRPr>
          </a:p>
          <a:p>
            <a:pPr marL="457200" lvl="0" indent="-304800" algn="l" rtl="0">
              <a:lnSpc>
                <a:spcPct val="115000"/>
              </a:lnSpc>
              <a:spcBef>
                <a:spcPts val="0"/>
              </a:spcBef>
              <a:spcAft>
                <a:spcPts val="0"/>
              </a:spcAft>
              <a:buClr>
                <a:srgbClr val="434343"/>
              </a:buClr>
              <a:buSzPts val="1200"/>
              <a:buFont typeface="Inter"/>
              <a:buChar char="-"/>
            </a:pPr>
            <a:r>
              <a:rPr lang="en-GB" sz="1200" dirty="0">
                <a:solidFill>
                  <a:srgbClr val="434343"/>
                </a:solidFill>
                <a:latin typeface="Inter"/>
                <a:ea typeface="Inter"/>
                <a:cs typeface="Inter"/>
                <a:sym typeface="Inter"/>
              </a:rPr>
              <a:t>Temporal attention Tx1x1</a:t>
            </a:r>
            <a:endParaRPr sz="1200" dirty="0">
              <a:solidFill>
                <a:srgbClr val="434343"/>
              </a:solidFill>
              <a:latin typeface="Inter"/>
              <a:ea typeface="Inter"/>
              <a:cs typeface="Inter"/>
              <a:sym typeface="Inter"/>
            </a:endParaRPr>
          </a:p>
          <a:p>
            <a:pPr marL="457200" lvl="0" indent="-304800" algn="l" rtl="0">
              <a:lnSpc>
                <a:spcPct val="115000"/>
              </a:lnSpc>
              <a:spcBef>
                <a:spcPts val="0"/>
              </a:spcBef>
              <a:spcAft>
                <a:spcPts val="0"/>
              </a:spcAft>
              <a:buClr>
                <a:srgbClr val="434343"/>
              </a:buClr>
              <a:buSzPts val="1200"/>
              <a:buFont typeface="Inter"/>
              <a:buChar char="-"/>
            </a:pPr>
            <a:r>
              <a:rPr lang="en-GB" sz="1200" dirty="0">
                <a:solidFill>
                  <a:srgbClr val="434343"/>
                </a:solidFill>
                <a:latin typeface="Inter"/>
                <a:ea typeface="Inter"/>
                <a:cs typeface="Inter"/>
                <a:sym typeface="Inter"/>
              </a:rPr>
              <a:t> Each </a:t>
            </a:r>
            <a:r>
              <a:rPr lang="en-GB" sz="1200" dirty="0" err="1">
                <a:solidFill>
                  <a:srgbClr val="434343"/>
                </a:solidFill>
                <a:latin typeface="Inter"/>
                <a:ea typeface="Inter"/>
                <a:cs typeface="Inter"/>
                <a:sym typeface="Inter"/>
              </a:rPr>
              <a:t>color</a:t>
            </a:r>
            <a:r>
              <a:rPr lang="en-GB" sz="1200" dirty="0">
                <a:solidFill>
                  <a:srgbClr val="434343"/>
                </a:solidFill>
                <a:latin typeface="Inter"/>
                <a:ea typeface="Inter"/>
                <a:cs typeface="Inter"/>
                <a:sym typeface="Inter"/>
              </a:rPr>
              <a:t> represents a single self-attention map</a:t>
            </a:r>
            <a:endParaRPr sz="1200" dirty="0">
              <a:solidFill>
                <a:srgbClr val="434343"/>
              </a:solidFill>
              <a:latin typeface="Inter"/>
              <a:ea typeface="Inter"/>
              <a:cs typeface="Inter"/>
              <a:sym typeface="Inter"/>
            </a:endParaRPr>
          </a:p>
          <a:p>
            <a:pPr marL="0" lvl="0" indent="0" algn="l" rtl="0">
              <a:spcBef>
                <a:spcPts val="120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a99cb1989c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a99cb1989c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 1X released the 100 hours long data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a99cb1989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a99cb1989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a99cb1989c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a99cb1989c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a99cb1989c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a99cb1989c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a99cb1989c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a99cb1989c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a99cb1989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a99cb1989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a99cb1989c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a99cb1989c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a99cb1989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a99cb1989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a99cb1989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a99cb1989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a99cb198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a99cb198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1"/>
              </a:buClr>
              <a:buSzPts val="1500"/>
              <a:buFont typeface="Inter"/>
              <a:buChar char="-"/>
            </a:pPr>
            <a:r>
              <a:rPr lang="en-GB" sz="1500" i="1">
                <a:solidFill>
                  <a:srgbClr val="4285F4"/>
                </a:solidFill>
                <a:latin typeface="Inter"/>
                <a:ea typeface="Inter"/>
                <a:cs typeface="Inter"/>
                <a:sym typeface="Inter"/>
              </a:rPr>
              <a:t>A </a:t>
            </a:r>
            <a:r>
              <a:rPr lang="en-GB" sz="1500" b="1" i="1">
                <a:solidFill>
                  <a:srgbClr val="255866"/>
                </a:solidFill>
                <a:latin typeface="Inter"/>
                <a:ea typeface="Inter"/>
                <a:cs typeface="Inter"/>
                <a:sym typeface="Inter"/>
              </a:rPr>
              <a:t>world model</a:t>
            </a:r>
            <a:r>
              <a:rPr lang="en-GB" sz="1500" i="1">
                <a:solidFill>
                  <a:srgbClr val="4285F4"/>
                </a:solidFill>
                <a:latin typeface="Inter"/>
                <a:ea typeface="Inter"/>
                <a:cs typeface="Inter"/>
                <a:sym typeface="Inter"/>
              </a:rPr>
              <a:t> is a learned representation of how the world evolves in response to an agent’s behavior</a:t>
            </a:r>
            <a:endParaRPr sz="1300">
              <a:solidFill>
                <a:srgbClr val="434343"/>
              </a:solidFill>
              <a:latin typeface="Inter"/>
              <a:ea typeface="Inter"/>
              <a:cs typeface="Inter"/>
              <a:sym typeface="Inter"/>
            </a:endParaRPr>
          </a:p>
          <a:p>
            <a:pPr marL="179999" lvl="0" indent="-177800" algn="l" rtl="0">
              <a:lnSpc>
                <a:spcPct val="115000"/>
              </a:lnSpc>
              <a:spcBef>
                <a:spcPts val="0"/>
              </a:spcBef>
              <a:spcAft>
                <a:spcPts val="0"/>
              </a:spcAft>
              <a:buClr>
                <a:srgbClr val="434343"/>
              </a:buClr>
              <a:buSzPts val="1300"/>
              <a:buFont typeface="Inter"/>
              <a:buChar char="-"/>
            </a:pPr>
            <a:r>
              <a:rPr lang="en-GB" sz="1300">
                <a:solidFill>
                  <a:srgbClr val="434343"/>
                </a:solidFill>
                <a:latin typeface="Inter"/>
                <a:ea typeface="Inter"/>
                <a:cs typeface="Inter"/>
                <a:sym typeface="Inter"/>
              </a:rPr>
              <a:t>WM are virtual simulators trained from </a:t>
            </a:r>
            <a:r>
              <a:rPr lang="en-GB" sz="1300">
                <a:solidFill>
                  <a:srgbClr val="7FB1C3"/>
                </a:solidFill>
                <a:latin typeface="Inter"/>
                <a:ea typeface="Inter"/>
                <a:cs typeface="Inter"/>
                <a:sym typeface="Inter"/>
              </a:rPr>
              <a:t>real-world video</a:t>
            </a:r>
            <a:r>
              <a:rPr lang="en-GB" sz="1300">
                <a:solidFill>
                  <a:srgbClr val="434343"/>
                </a:solidFill>
                <a:latin typeface="Inter"/>
                <a:ea typeface="Inter"/>
                <a:cs typeface="Inter"/>
                <a:sym typeface="Inter"/>
              </a:rPr>
              <a:t> and sensor/actuator data</a:t>
            </a:r>
            <a:endParaRPr sz="1300">
              <a:solidFill>
                <a:srgbClr val="434343"/>
              </a:solidFill>
              <a:latin typeface="Inter"/>
              <a:ea typeface="Inter"/>
              <a:cs typeface="Inter"/>
              <a:sym typeface="Inter"/>
            </a:endParaRPr>
          </a:p>
          <a:p>
            <a:pPr marL="457200" lvl="0" indent="-311150" algn="l" rtl="0">
              <a:lnSpc>
                <a:spcPct val="115000"/>
              </a:lnSpc>
              <a:spcBef>
                <a:spcPts val="0"/>
              </a:spcBef>
              <a:spcAft>
                <a:spcPts val="0"/>
              </a:spcAft>
              <a:buClr>
                <a:srgbClr val="434343"/>
              </a:buClr>
              <a:buSzPts val="1300"/>
              <a:buFont typeface="Inter"/>
              <a:buChar char="-"/>
            </a:pPr>
            <a:r>
              <a:rPr lang="en-GB" sz="1300">
                <a:solidFill>
                  <a:srgbClr val="434343"/>
                </a:solidFill>
                <a:latin typeface="Inter"/>
                <a:ea typeface="Inter"/>
                <a:cs typeface="Inter"/>
                <a:sym typeface="Inter"/>
              </a:rPr>
              <a:t>Given past frames and actions, it imagines future outcomes</a:t>
            </a:r>
            <a:endParaRPr sz="1300">
              <a:solidFill>
                <a:srgbClr val="434343"/>
              </a:solidFill>
              <a:latin typeface="Inter"/>
              <a:ea typeface="Inter"/>
              <a:cs typeface="Inter"/>
              <a:sym typeface="Inte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a99cb1989c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a99cb1989c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a99cb1989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a99cb1989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a99cb1989c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a99cb1989c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a99cb1989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a99cb1989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rgbClr val="434343"/>
                </a:solidFill>
                <a:latin typeface="Inter"/>
                <a:ea typeface="Inter"/>
                <a:cs typeface="Inter"/>
                <a:sym typeface="Inter"/>
              </a:rPr>
              <a:t>- Complex scenes</a:t>
            </a:r>
            <a:endParaRPr sz="1400">
              <a:solidFill>
                <a:srgbClr val="434343"/>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GB" sz="1400">
                <a:solidFill>
                  <a:srgbClr val="434343"/>
                </a:solidFill>
                <a:latin typeface="Inter"/>
                <a:ea typeface="Inter"/>
                <a:cs typeface="Inter"/>
                <a:sym typeface="Inter"/>
              </a:rPr>
              <a:t>- Deformable objects</a:t>
            </a:r>
            <a:endParaRPr sz="1400">
              <a:solidFill>
                <a:srgbClr val="434343"/>
              </a:solidFill>
              <a:latin typeface="Inter"/>
              <a:ea typeface="Inter"/>
              <a:cs typeface="Inter"/>
              <a:sym typeface="Inter"/>
            </a:endParaRPr>
          </a:p>
          <a:p>
            <a:pPr marL="0" lvl="0" indent="0" algn="l" rtl="0">
              <a:lnSpc>
                <a:spcPct val="115000"/>
              </a:lnSpc>
              <a:spcBef>
                <a:spcPts val="1200"/>
              </a:spcBef>
              <a:spcAft>
                <a:spcPts val="1200"/>
              </a:spcAft>
              <a:buClr>
                <a:schemeClr val="dk1"/>
              </a:buClr>
              <a:buSzPts val="1100"/>
              <a:buFont typeface="Arial"/>
              <a:buNone/>
            </a:pPr>
            <a:r>
              <a:rPr lang="en-GB" sz="1400">
                <a:solidFill>
                  <a:srgbClr val="434343"/>
                </a:solidFill>
                <a:latin typeface="Inter"/>
                <a:ea typeface="Inter"/>
                <a:cs typeface="Inter"/>
                <a:sym typeface="Inter"/>
              </a:rPr>
              <a:t>- Model physics of the environment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a99cb1989c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a99cb1989c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rgbClr val="434343"/>
                </a:solidFill>
                <a:latin typeface="Inter"/>
                <a:ea typeface="Inter"/>
                <a:cs typeface="Inter"/>
                <a:sym typeface="Inter"/>
              </a:rPr>
              <a:t>- WM has to deal with movement of the robot within the environment</a:t>
            </a:r>
            <a:endParaRPr sz="1400">
              <a:solidFill>
                <a:srgbClr val="434343"/>
              </a:solidFill>
              <a:latin typeface="Inter"/>
              <a:ea typeface="Inter"/>
              <a:cs typeface="Inter"/>
              <a:sym typeface="Inter"/>
            </a:endParaRPr>
          </a:p>
          <a:p>
            <a:pPr marL="0" lvl="0" indent="0" algn="l" rtl="0">
              <a:lnSpc>
                <a:spcPct val="115000"/>
              </a:lnSpc>
              <a:spcBef>
                <a:spcPts val="1200"/>
              </a:spcBef>
              <a:spcAft>
                <a:spcPts val="0"/>
              </a:spcAft>
              <a:buClr>
                <a:schemeClr val="dk1"/>
              </a:buClr>
              <a:buSzPts val="1100"/>
              <a:buFont typeface="Arial"/>
              <a:buNone/>
            </a:pPr>
            <a:r>
              <a:rPr lang="en-GB" sz="1400">
                <a:solidFill>
                  <a:srgbClr val="434343"/>
                </a:solidFill>
                <a:latin typeface="Inter"/>
                <a:ea typeface="Inter"/>
                <a:cs typeface="Inter"/>
                <a:sym typeface="Inter"/>
              </a:rPr>
              <a:t>- Conditioning may not have information about the entire room</a:t>
            </a:r>
            <a:endParaRPr sz="1400">
              <a:solidFill>
                <a:srgbClr val="434343"/>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a99cb1989c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a99cb1989c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a99cb1989c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a99cb1989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a99cb1989c_0_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a99cb1989c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a99cb1989c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a99cb1989c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a99cb1989c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a99cb1989c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 1X released the 100 hours long data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8c7d6498e5_2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8c7d6498e5_2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But before diving into the solutions. Let’s clarify what we mean as a world model in this context. A WM can be defined as a program that can imagine how the world evolves based on an agent behaviour. In practical terms WMs are virtual simulators, learnt directly on collected data,  that takes as input observations of the real world and the actions the agent will perform and produce as different potential outcomes.</a:t>
            </a:r>
            <a:endParaRPr>
              <a:solidFill>
                <a:schemeClr val="dk1"/>
              </a:solidFill>
            </a:endParaRPr>
          </a:p>
          <a:p>
            <a:pPr marL="0" lvl="0" indent="0" algn="l" rtl="0">
              <a:spcBef>
                <a:spcPts val="0"/>
              </a:spcBef>
              <a:spcAft>
                <a:spcPts val="0"/>
              </a:spcAft>
              <a:buNone/>
            </a:pPr>
            <a:endParaRPr>
              <a:solidFill>
                <a:schemeClr val="dk1"/>
              </a:solidFill>
            </a:endParaRPr>
          </a:p>
          <a:p>
            <a:pPr marL="179999" lvl="0" indent="-177800" algn="l" rtl="0">
              <a:lnSpc>
                <a:spcPct val="115000"/>
              </a:lnSpc>
              <a:spcBef>
                <a:spcPts val="0"/>
              </a:spcBef>
              <a:spcAft>
                <a:spcPts val="0"/>
              </a:spcAft>
              <a:buClr>
                <a:srgbClr val="434343"/>
              </a:buClr>
              <a:buSzPts val="1300"/>
              <a:buFont typeface="Inter"/>
              <a:buChar char="-"/>
            </a:pPr>
            <a:r>
              <a:rPr lang="en-GB" sz="1300">
                <a:solidFill>
                  <a:srgbClr val="434343"/>
                </a:solidFill>
                <a:latin typeface="Inter"/>
                <a:ea typeface="Inter"/>
                <a:cs typeface="Inter"/>
                <a:sym typeface="Inter"/>
              </a:rPr>
              <a:t>WM are virtual simulators trained from </a:t>
            </a:r>
            <a:r>
              <a:rPr lang="en-GB" sz="1300">
                <a:solidFill>
                  <a:srgbClr val="7FB1C3"/>
                </a:solidFill>
                <a:latin typeface="Inter"/>
                <a:ea typeface="Inter"/>
                <a:cs typeface="Inter"/>
                <a:sym typeface="Inter"/>
              </a:rPr>
              <a:t>real-world observations</a:t>
            </a:r>
            <a:r>
              <a:rPr lang="en-GB" sz="1300">
                <a:solidFill>
                  <a:srgbClr val="434343"/>
                </a:solidFill>
                <a:latin typeface="Inter"/>
                <a:ea typeface="Inter"/>
                <a:cs typeface="Inter"/>
                <a:sym typeface="Inter"/>
              </a:rPr>
              <a:t> and </a:t>
            </a:r>
            <a:r>
              <a:rPr lang="en-GB" sz="1300">
                <a:solidFill>
                  <a:srgbClr val="7FB1C3"/>
                </a:solidFill>
                <a:latin typeface="Inter"/>
                <a:ea typeface="Inter"/>
                <a:cs typeface="Inter"/>
                <a:sym typeface="Inter"/>
              </a:rPr>
              <a:t>actions</a:t>
            </a:r>
            <a:endParaRPr sz="1300">
              <a:solidFill>
                <a:srgbClr val="434343"/>
              </a:solidFill>
              <a:latin typeface="Inter"/>
              <a:ea typeface="Inter"/>
              <a:cs typeface="Inter"/>
              <a:sym typeface="Inter"/>
            </a:endParaRPr>
          </a:p>
          <a:p>
            <a:pPr marL="179999" lvl="0" indent="-177800" algn="l" rtl="0">
              <a:lnSpc>
                <a:spcPct val="115000"/>
              </a:lnSpc>
              <a:spcBef>
                <a:spcPts val="0"/>
              </a:spcBef>
              <a:spcAft>
                <a:spcPts val="0"/>
              </a:spcAft>
              <a:buClr>
                <a:srgbClr val="434343"/>
              </a:buClr>
              <a:buSzPts val="1300"/>
              <a:buFont typeface="Inter"/>
              <a:buChar char="-"/>
            </a:pPr>
            <a:r>
              <a:rPr lang="en-GB" sz="1300">
                <a:solidFill>
                  <a:srgbClr val="434343"/>
                </a:solidFill>
                <a:latin typeface="Inter"/>
                <a:ea typeface="Inter"/>
                <a:cs typeface="Inter"/>
                <a:sym typeface="Inter"/>
              </a:rPr>
              <a:t>Given past frames and actions, it imagines future outcomes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9ac9af139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9ac9af139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a578be60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a578be60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 1X released the 100 hours long data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8c7d6498e5_2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8c7d6498e5_2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a99cb1989c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a99cb1989c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a99cb1989c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a99cb1989c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8e2dccfb5c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8e2dccfb5c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434343"/>
              </a:buClr>
              <a:buSzPts val="1200"/>
              <a:buFont typeface="Inter"/>
              <a:buChar char="-"/>
            </a:pPr>
            <a:r>
              <a:rPr lang="en-GB" sz="1200">
                <a:solidFill>
                  <a:srgbClr val="434343"/>
                </a:solidFill>
                <a:latin typeface="Inter"/>
                <a:ea typeface="Inter"/>
                <a:cs typeface="Inter"/>
                <a:sym typeface="Inter"/>
              </a:rPr>
              <a:t>Spatial attention 1x32x32</a:t>
            </a:r>
            <a:endParaRPr sz="1200">
              <a:solidFill>
                <a:srgbClr val="434343"/>
              </a:solidFill>
              <a:latin typeface="Inter"/>
              <a:ea typeface="Inter"/>
              <a:cs typeface="Inter"/>
              <a:sym typeface="Inter"/>
            </a:endParaRPr>
          </a:p>
          <a:p>
            <a:pPr marL="457200" lvl="0" indent="-304800" algn="l" rtl="0">
              <a:lnSpc>
                <a:spcPct val="115000"/>
              </a:lnSpc>
              <a:spcBef>
                <a:spcPts val="0"/>
              </a:spcBef>
              <a:spcAft>
                <a:spcPts val="0"/>
              </a:spcAft>
              <a:buClr>
                <a:srgbClr val="434343"/>
              </a:buClr>
              <a:buSzPts val="1200"/>
              <a:buFont typeface="Inter"/>
              <a:buChar char="-"/>
            </a:pPr>
            <a:r>
              <a:rPr lang="en-GB" sz="1200">
                <a:solidFill>
                  <a:srgbClr val="434343"/>
                </a:solidFill>
                <a:latin typeface="Inter"/>
                <a:ea typeface="Inter"/>
                <a:cs typeface="Inter"/>
                <a:sym typeface="Inter"/>
              </a:rPr>
              <a:t>Temporal attention Tx1x1</a:t>
            </a:r>
            <a:endParaRPr sz="1200">
              <a:solidFill>
                <a:srgbClr val="434343"/>
              </a:solidFill>
              <a:latin typeface="Inter"/>
              <a:ea typeface="Inter"/>
              <a:cs typeface="Inter"/>
              <a:sym typeface="Inter"/>
            </a:endParaRPr>
          </a:p>
          <a:p>
            <a:pPr marL="457200" lvl="0" indent="-304800" algn="l" rtl="0">
              <a:lnSpc>
                <a:spcPct val="115000"/>
              </a:lnSpc>
              <a:spcBef>
                <a:spcPts val="0"/>
              </a:spcBef>
              <a:spcAft>
                <a:spcPts val="0"/>
              </a:spcAft>
              <a:buClr>
                <a:srgbClr val="434343"/>
              </a:buClr>
              <a:buSzPts val="1200"/>
              <a:buFont typeface="Inter"/>
              <a:buChar char="-"/>
            </a:pPr>
            <a:r>
              <a:rPr lang="en-GB" sz="1200">
                <a:solidFill>
                  <a:srgbClr val="434343"/>
                </a:solidFill>
                <a:latin typeface="Inter"/>
                <a:ea typeface="Inter"/>
                <a:cs typeface="Inter"/>
                <a:sym typeface="Inter"/>
              </a:rPr>
              <a:t>Positional info via learnable absolute embeddings over space and time</a:t>
            </a:r>
            <a:endParaRPr sz="1200">
              <a:solidFill>
                <a:srgbClr val="434343"/>
              </a:solidFill>
              <a:latin typeface="Inter"/>
              <a:ea typeface="Inter"/>
              <a:cs typeface="Inter"/>
              <a:sym typeface="Inter"/>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9ac9af139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9ac9af139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Dominating factor scales linearly with number of frames instead of quadratically</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2974" y="3717032"/>
            <a:ext cx="8534400" cy="1752600"/>
          </a:xfrm>
          <a:prstGeom prst="rect">
            <a:avLst/>
          </a:prstGeom>
        </p:spPr>
        <p:txBody>
          <a:bodyPr/>
          <a:lstStyle>
            <a:lvl1pPr marL="0" indent="0" algn="l">
              <a:buNone/>
              <a:defRPr sz="2000" cap="all" spc="200" baseline="0">
                <a:solidFill>
                  <a:schemeClr val="tx1"/>
                </a:solidFill>
                <a:latin typeface="Bahnschrift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4" name="Date Placeholder 3"/>
          <p:cNvSpPr>
            <a:spLocks noGrp="1"/>
          </p:cNvSpPr>
          <p:nvPr>
            <p:ph type="dt" sz="half" idx="10"/>
          </p:nvPr>
        </p:nvSpPr>
        <p:spPr/>
        <p:txBody>
          <a:bodyPr/>
          <a:lstStyle/>
          <a:p>
            <a:fld id="{DCF9487E-4CB5-4491-8620-09E29A6F6A44}"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208235" y="6381329"/>
            <a:ext cx="2844800" cy="365125"/>
          </a:xfrm>
        </p:spPr>
        <p:txBody>
          <a:bodyPr/>
          <a:lstStyle/>
          <a:p>
            <a:fld id="{928BD286-AEE5-4328-AD80-04D28E654930}" type="slidenum">
              <a:rPr lang="en-GB" smtClean="0"/>
              <a:t>‹#›</a:t>
            </a:fld>
            <a:endParaRPr lang="en-GB"/>
          </a:p>
        </p:txBody>
      </p:sp>
      <p:sp>
        <p:nvSpPr>
          <p:cNvPr id="2" name="Title 1">
            <a:extLst>
              <a:ext uri="{FF2B5EF4-FFF2-40B4-BE49-F238E27FC236}">
                <a16:creationId xmlns:a16="http://schemas.microsoft.com/office/drawing/2014/main" id="{79BF0800-A8CE-4EAF-A6F5-DCA6ED085F2C}"/>
              </a:ext>
            </a:extLst>
          </p:cNvPr>
          <p:cNvSpPr>
            <a:spLocks noGrp="1"/>
          </p:cNvSpPr>
          <p:nvPr>
            <p:ph type="title"/>
          </p:nvPr>
        </p:nvSpPr>
        <p:spPr>
          <a:xfrm>
            <a:off x="609600" y="1988840"/>
            <a:ext cx="11055019" cy="1512168"/>
          </a:xfrm>
        </p:spPr>
        <p:txBody>
          <a:bodyPr/>
          <a:lstStyle/>
          <a:p>
            <a:endParaRPr lang="en-GB" dirty="0"/>
          </a:p>
        </p:txBody>
      </p:sp>
      <p:pic>
        <p:nvPicPr>
          <p:cNvPr id="19" name="Crop_1.wmv">
            <a:hlinkClick r:id="" action="ppaction://media"/>
            <a:extLst>
              <a:ext uri="{FF2B5EF4-FFF2-40B4-BE49-F238E27FC236}">
                <a16:creationId xmlns:a16="http://schemas.microsoft.com/office/drawing/2014/main" id="{89AD2075-F71E-4354-A5B5-99B088B93F3E}"/>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20000" contrast="40000"/>
          </a:blip>
          <a:srcRect l="5138" r="71101"/>
          <a:stretch/>
        </p:blipFill>
        <p:spPr>
          <a:xfrm>
            <a:off x="11060878" y="4388775"/>
            <a:ext cx="1043044" cy="2469225"/>
          </a:xfrm>
          <a:prstGeom prst="rect">
            <a:avLst/>
          </a:prstGeom>
        </p:spPr>
      </p:pic>
    </p:spTree>
    <p:extLst>
      <p:ext uri="{BB962C8B-B14F-4D97-AF65-F5344CB8AC3E}">
        <p14:creationId xmlns:p14="http://schemas.microsoft.com/office/powerpoint/2010/main" val="278194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hold" display="0">
                  <p:stCondLst>
                    <p:cond delay="indefinite"/>
                  </p:stCondLst>
                </p:cTn>
                <p:tgtEl>
                  <p:spTgt spid="19"/>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1" name="Google Shape;61;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1944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Crop_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20000" contrast="40000"/>
          </a:blip>
          <a:srcRect l="5138" r="71101"/>
          <a:stretch/>
        </p:blipFill>
        <p:spPr>
          <a:xfrm>
            <a:off x="11060878" y="4388775"/>
            <a:ext cx="1043044" cy="2469225"/>
          </a:xfrm>
          <a:prstGeom prst="rect">
            <a:avLst/>
          </a:prstGeom>
        </p:spPr>
      </p:pic>
      <p:pic>
        <p:nvPicPr>
          <p:cNvPr id="8" name="Picture 2" descr="amos-heade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6">
                    <a14:imgEffect>
                      <a14:colorTemperature colorTemp="6000"/>
                    </a14:imgEffect>
                    <a14:imgEffect>
                      <a14:saturation sat="98000"/>
                    </a14:imgEffect>
                  </a14:imgLayer>
                </a14:imgProps>
              </a:ext>
              <a:ext uri="{28A0092B-C50C-407E-A947-70E740481C1C}">
                <a14:useLocalDpi xmlns:a14="http://schemas.microsoft.com/office/drawing/2010/main" val="0"/>
              </a:ext>
            </a:extLst>
          </a:blip>
          <a:srcRect l="2161" t="1" r="2750" b="34978"/>
          <a:stretch/>
        </p:blipFill>
        <p:spPr bwMode="auto">
          <a:xfrm>
            <a:off x="2855640" y="1066403"/>
            <a:ext cx="9001000" cy="74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8266" y="518182"/>
            <a:ext cx="10972800" cy="427309"/>
          </a:xfrm>
        </p:spPr>
        <p:txBody>
          <a:bodyPr/>
          <a:lstStyle>
            <a:lvl1pPr>
              <a:defRPr>
                <a:solidFill>
                  <a:schemeClr val="tx1"/>
                </a:solidFill>
              </a:defRPr>
            </a:lvl1pPr>
          </a:lstStyle>
          <a:p>
            <a:endParaRPr lang="en-GB" dirty="0"/>
          </a:p>
        </p:txBody>
      </p:sp>
      <p:sp>
        <p:nvSpPr>
          <p:cNvPr id="3" name="Content Placeholder 2"/>
          <p:cNvSpPr>
            <a:spLocks noGrp="1"/>
          </p:cNvSpPr>
          <p:nvPr>
            <p:ph idx="1"/>
          </p:nvPr>
        </p:nvSpPr>
        <p:spPr>
          <a:xfrm>
            <a:off x="609600" y="1412776"/>
            <a:ext cx="10478955" cy="4713387"/>
          </a:xfrm>
          <a:prstGeom prst="rect">
            <a:avLst/>
          </a:prstGeom>
        </p:spPr>
        <p:txBody>
          <a:bodyPr/>
          <a:lstStyle>
            <a:lvl1pPr marL="342900" indent="-342900">
              <a:buClr>
                <a:schemeClr val="accent6"/>
              </a:buClr>
              <a:buSzPct val="85000"/>
              <a:buFont typeface="Wingdings" panose="05000000000000000000" pitchFamily="2" charset="2"/>
              <a:buChar char=""/>
              <a:defRPr/>
            </a:lvl1pPr>
            <a:lvl2pPr marL="914400" indent="-457200">
              <a:buClr>
                <a:schemeClr val="accent6"/>
              </a:buClr>
              <a:buFont typeface="Wingdings" panose="05000000000000000000" pitchFamily="2" charset="2"/>
              <a:buChar char=""/>
              <a:defRPr/>
            </a:lvl2pPr>
            <a:lvl3pPr marL="1257300" indent="-342900">
              <a:buClr>
                <a:schemeClr val="accent6"/>
              </a:buClr>
              <a:buFont typeface="Wingdings" panose="05000000000000000000" pitchFamily="2" charset="2"/>
              <a:buChar char=""/>
              <a:defRPr/>
            </a:lvl3pPr>
            <a:lvl4pPr marL="1714500" indent="-342900">
              <a:buClr>
                <a:schemeClr val="accent6"/>
              </a:buClr>
              <a:buFont typeface="Wingdings" panose="05000000000000000000" pitchFamily="2" charset="2"/>
              <a:buChar char=""/>
              <a:defRPr/>
            </a:lvl4pPr>
            <a:lvl5pPr marL="2171700" indent="-342900">
              <a:buClr>
                <a:schemeClr val="accent6"/>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DCF9487E-4CB5-4491-8620-09E29A6F6A44}" type="datetimeFigureOut">
              <a:rPr lang="en-GB" smtClean="0"/>
              <a:t>27/11/2025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243755" y="6356351"/>
            <a:ext cx="2844800" cy="365125"/>
          </a:xfrm>
        </p:spPr>
        <p:txBody>
          <a:bodyPr/>
          <a:lstStyle/>
          <a:p>
            <a:fld id="{928BD286-AEE5-4328-AD80-04D28E654930}" type="slidenum">
              <a:rPr lang="en-GB" smtClean="0"/>
              <a:t>‹#›</a:t>
            </a:fld>
            <a:endParaRPr lang="en-GB"/>
          </a:p>
        </p:txBody>
      </p:sp>
    </p:spTree>
    <p:extLst>
      <p:ext uri="{BB962C8B-B14F-4D97-AF65-F5344CB8AC3E}">
        <p14:creationId xmlns:p14="http://schemas.microsoft.com/office/powerpoint/2010/main" val="35111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EADC-9106-4ECC-B4E1-7E0EF34CD299}"/>
              </a:ext>
            </a:extLst>
          </p:cNvPr>
          <p:cNvSpPr>
            <a:spLocks noGrp="1"/>
          </p:cNvSpPr>
          <p:nvPr>
            <p:ph type="title"/>
          </p:nvPr>
        </p:nvSpPr>
        <p:spPr>
          <a:xfrm>
            <a:off x="609599" y="526116"/>
            <a:ext cx="11013910" cy="432048"/>
          </a:xfrm>
        </p:spPr>
        <p:txBody>
          <a:bodyPr/>
          <a:lstStyle/>
          <a:p>
            <a:endParaRPr lang="en-GB" dirty="0"/>
          </a:p>
        </p:txBody>
      </p:sp>
      <p:sp>
        <p:nvSpPr>
          <p:cNvPr id="3" name="Date Placeholder 2">
            <a:extLst>
              <a:ext uri="{FF2B5EF4-FFF2-40B4-BE49-F238E27FC236}">
                <a16:creationId xmlns:a16="http://schemas.microsoft.com/office/drawing/2014/main" id="{230CAA53-17A1-43F5-B910-40758A94654B}"/>
              </a:ext>
            </a:extLst>
          </p:cNvPr>
          <p:cNvSpPr>
            <a:spLocks noGrp="1"/>
          </p:cNvSpPr>
          <p:nvPr>
            <p:ph type="dt" sz="half" idx="10"/>
          </p:nvPr>
        </p:nvSpPr>
        <p:spPr/>
        <p:txBody>
          <a:bodyPr/>
          <a:lstStyle/>
          <a:p>
            <a:fld id="{DCF9487E-4CB5-4491-8620-09E29A6F6A44}" type="datetimeFigureOut">
              <a:rPr lang="en-GB" smtClean="0"/>
              <a:t>27/11/2025</a:t>
            </a:fld>
            <a:endParaRPr lang="en-GB"/>
          </a:p>
        </p:txBody>
      </p:sp>
      <p:sp>
        <p:nvSpPr>
          <p:cNvPr id="4" name="Footer Placeholder 3">
            <a:extLst>
              <a:ext uri="{FF2B5EF4-FFF2-40B4-BE49-F238E27FC236}">
                <a16:creationId xmlns:a16="http://schemas.microsoft.com/office/drawing/2014/main" id="{8C5A65D1-97CF-4F4F-89D3-E014E3F124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406CDE-5842-4864-B4E7-CA4450F757D9}"/>
              </a:ext>
            </a:extLst>
          </p:cNvPr>
          <p:cNvSpPr>
            <a:spLocks noGrp="1"/>
          </p:cNvSpPr>
          <p:nvPr>
            <p:ph type="sldNum" sz="quarter" idx="12"/>
          </p:nvPr>
        </p:nvSpPr>
        <p:spPr/>
        <p:txBody>
          <a:bodyPr/>
          <a:lstStyle/>
          <a:p>
            <a:fld id="{928BD286-AEE5-4328-AD80-04D28E654930}" type="slidenum">
              <a:rPr lang="en-GB" smtClean="0"/>
              <a:t>‹#›</a:t>
            </a:fld>
            <a:endParaRPr lang="en-GB"/>
          </a:p>
        </p:txBody>
      </p:sp>
      <p:pic>
        <p:nvPicPr>
          <p:cNvPr id="10" name="Crop_1.wmv">
            <a:hlinkClick r:id="" action="ppaction://media"/>
            <a:extLst>
              <a:ext uri="{FF2B5EF4-FFF2-40B4-BE49-F238E27FC236}">
                <a16:creationId xmlns:a16="http://schemas.microsoft.com/office/drawing/2014/main" id="{24CEB7B7-95EC-4BFE-9AD8-2C736B80CB32}"/>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20000" contrast="40000"/>
          </a:blip>
          <a:srcRect l="5138" r="71101"/>
          <a:stretch/>
        </p:blipFill>
        <p:spPr>
          <a:xfrm>
            <a:off x="11060878" y="4388775"/>
            <a:ext cx="1043044" cy="2469225"/>
          </a:xfrm>
          <a:prstGeom prst="rect">
            <a:avLst/>
          </a:prstGeom>
        </p:spPr>
      </p:pic>
      <p:pic>
        <p:nvPicPr>
          <p:cNvPr id="11" name="Picture 2" descr="amos-header">
            <a:extLst>
              <a:ext uri="{FF2B5EF4-FFF2-40B4-BE49-F238E27FC236}">
                <a16:creationId xmlns:a16="http://schemas.microsoft.com/office/drawing/2014/main" id="{877618C9-E9CC-44AD-A217-811DB5FFA066}"/>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6">
                    <a14:imgEffect>
                      <a14:colorTemperature colorTemp="6000"/>
                    </a14:imgEffect>
                    <a14:imgEffect>
                      <a14:saturation sat="98000"/>
                    </a14:imgEffect>
                  </a14:imgLayer>
                </a14:imgProps>
              </a:ext>
              <a:ext uri="{28A0092B-C50C-407E-A947-70E740481C1C}">
                <a14:useLocalDpi xmlns:a14="http://schemas.microsoft.com/office/drawing/2010/main" val="0"/>
              </a:ext>
            </a:extLst>
          </a:blip>
          <a:srcRect l="2161" t="1" r="2750" b="34978"/>
          <a:stretch/>
        </p:blipFill>
        <p:spPr bwMode="auto">
          <a:xfrm>
            <a:off x="2855640" y="1066403"/>
            <a:ext cx="9001000" cy="7495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92C1664D-494E-4B12-8E0A-42216D96DDD6}"/>
              </a:ext>
            </a:extLst>
          </p:cNvPr>
          <p:cNvSpPr>
            <a:spLocks noGrp="1"/>
          </p:cNvSpPr>
          <p:nvPr>
            <p:ph idx="1"/>
          </p:nvPr>
        </p:nvSpPr>
        <p:spPr>
          <a:xfrm>
            <a:off x="609601" y="1371541"/>
            <a:ext cx="4986018" cy="4754622"/>
          </a:xfrm>
          <a:prstGeom prst="rect">
            <a:avLst/>
          </a:prstGeom>
        </p:spPr>
        <p:txBody>
          <a:bodyPr/>
          <a:lstStyle>
            <a:lvl1pPr marL="342900" indent="-342900">
              <a:buClr>
                <a:schemeClr val="accent6"/>
              </a:buClr>
              <a:buSzPct val="85000"/>
              <a:buFont typeface="Wingdings" panose="05000000000000000000" pitchFamily="2" charset="2"/>
              <a:buChar char=""/>
              <a:defRPr/>
            </a:lvl1pPr>
            <a:lvl2pPr marL="914400" indent="-457200">
              <a:buClr>
                <a:schemeClr val="accent6"/>
              </a:buClr>
              <a:buFont typeface="Wingdings" panose="05000000000000000000" pitchFamily="2" charset="2"/>
              <a:buChar char=""/>
              <a:defRPr/>
            </a:lvl2pPr>
            <a:lvl3pPr marL="1257300" indent="-342900">
              <a:buClr>
                <a:schemeClr val="accent6"/>
              </a:buClr>
              <a:buFont typeface="Wingdings" panose="05000000000000000000" pitchFamily="2" charset="2"/>
              <a:buChar char=""/>
              <a:defRPr/>
            </a:lvl3pPr>
            <a:lvl4pPr marL="1714500" indent="-342900">
              <a:buClr>
                <a:schemeClr val="accent6"/>
              </a:buClr>
              <a:buFont typeface="Wingdings" panose="05000000000000000000" pitchFamily="2" charset="2"/>
              <a:buChar char=""/>
              <a:defRPr/>
            </a:lvl4pPr>
            <a:lvl5pPr marL="2171700" indent="-342900">
              <a:buClr>
                <a:schemeClr val="accent6"/>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548A5862-1DB0-4DB8-8DB9-81351D4159CC}"/>
              </a:ext>
            </a:extLst>
          </p:cNvPr>
          <p:cNvSpPr>
            <a:spLocks noGrp="1"/>
          </p:cNvSpPr>
          <p:nvPr>
            <p:ph idx="13"/>
          </p:nvPr>
        </p:nvSpPr>
        <p:spPr>
          <a:xfrm>
            <a:off x="6056266" y="1371541"/>
            <a:ext cx="4986018" cy="4754622"/>
          </a:xfrm>
          <a:prstGeom prst="rect">
            <a:avLst/>
          </a:prstGeom>
        </p:spPr>
        <p:txBody>
          <a:bodyPr/>
          <a:lstStyle>
            <a:lvl1pPr marL="342900" indent="-342900">
              <a:buClr>
                <a:schemeClr val="accent6"/>
              </a:buClr>
              <a:buSzPct val="85000"/>
              <a:buFont typeface="Wingdings" panose="05000000000000000000" pitchFamily="2" charset="2"/>
              <a:buChar char=""/>
              <a:defRPr/>
            </a:lvl1pPr>
            <a:lvl2pPr marL="914400" indent="-457200">
              <a:buClr>
                <a:schemeClr val="accent6"/>
              </a:buClr>
              <a:buFont typeface="Wingdings" panose="05000000000000000000" pitchFamily="2" charset="2"/>
              <a:buChar char=""/>
              <a:defRPr/>
            </a:lvl2pPr>
            <a:lvl3pPr marL="1257300" indent="-342900">
              <a:buClr>
                <a:schemeClr val="accent6"/>
              </a:buClr>
              <a:buFont typeface="Wingdings" panose="05000000000000000000" pitchFamily="2" charset="2"/>
              <a:buChar char=""/>
              <a:defRPr/>
            </a:lvl3pPr>
            <a:lvl4pPr marL="1714500" indent="-342900">
              <a:buClr>
                <a:schemeClr val="accent6"/>
              </a:buClr>
              <a:buFont typeface="Wingdings" panose="05000000000000000000" pitchFamily="2" charset="2"/>
              <a:buChar char=""/>
              <a:defRPr/>
            </a:lvl4pPr>
            <a:lvl5pPr marL="2171700" indent="-342900">
              <a:buClr>
                <a:schemeClr val="accent6"/>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5849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79614"/>
            <a:ext cx="10484265" cy="504056"/>
          </a:xfrm>
        </p:spPr>
        <p:txBody>
          <a:bodyPr/>
          <a:lstStyle>
            <a:lvl1pPr>
              <a:defRPr baseline="0">
                <a:solidFill>
                  <a:schemeClr val="tx1"/>
                </a:solidFill>
              </a:defRPr>
            </a:lvl1pPr>
          </a:lstStyle>
          <a:p>
            <a:endParaRPr lang="en-GB" dirty="0"/>
          </a:p>
        </p:txBody>
      </p:sp>
      <p:sp>
        <p:nvSpPr>
          <p:cNvPr id="3" name="Date Placeholder 2"/>
          <p:cNvSpPr>
            <a:spLocks noGrp="1"/>
          </p:cNvSpPr>
          <p:nvPr>
            <p:ph type="dt" sz="half" idx="10"/>
          </p:nvPr>
        </p:nvSpPr>
        <p:spPr/>
        <p:txBody>
          <a:bodyPr/>
          <a:lstStyle/>
          <a:p>
            <a:fld id="{DCF9487E-4CB5-4491-8620-09E29A6F6A44}" type="datetimeFigureOut">
              <a:rPr lang="en-GB" smtClean="0"/>
              <a:t>27/11/2025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8208235" y="6356350"/>
            <a:ext cx="2844800" cy="365125"/>
          </a:xfrm>
        </p:spPr>
        <p:txBody>
          <a:bodyPr/>
          <a:lstStyle/>
          <a:p>
            <a:fld id="{928BD286-AEE5-4328-AD80-04D28E654930}" type="slidenum">
              <a:rPr lang="en-GB" smtClean="0"/>
              <a:t>‹#›</a:t>
            </a:fld>
            <a:endParaRPr lang="en-GB"/>
          </a:p>
        </p:txBody>
      </p:sp>
      <p:pic>
        <p:nvPicPr>
          <p:cNvPr id="8" name="Crop_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20000" contrast="40000"/>
          </a:blip>
          <a:srcRect l="5138" r="71101"/>
          <a:stretch/>
        </p:blipFill>
        <p:spPr>
          <a:xfrm>
            <a:off x="11060878" y="4388775"/>
            <a:ext cx="1043044" cy="2469225"/>
          </a:xfrm>
          <a:prstGeom prst="rect">
            <a:avLst/>
          </a:prstGeom>
        </p:spPr>
      </p:pic>
      <p:pic>
        <p:nvPicPr>
          <p:cNvPr id="9" name="Picture 2" descr="amos-header">
            <a:extLst>
              <a:ext uri="{FF2B5EF4-FFF2-40B4-BE49-F238E27FC236}">
                <a16:creationId xmlns:a16="http://schemas.microsoft.com/office/drawing/2014/main" id="{5880A8FC-842C-4FFC-8BE2-D91D50063DD4}"/>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6">
                    <a14:imgEffect>
                      <a14:colorTemperature colorTemp="6000"/>
                    </a14:imgEffect>
                    <a14:imgEffect>
                      <a14:saturation sat="98000"/>
                    </a14:imgEffect>
                  </a14:imgLayer>
                </a14:imgProps>
              </a:ext>
              <a:ext uri="{28A0092B-C50C-407E-A947-70E740481C1C}">
                <a14:useLocalDpi xmlns:a14="http://schemas.microsoft.com/office/drawing/2010/main" val="0"/>
              </a:ext>
            </a:extLst>
          </a:blip>
          <a:srcRect l="2161" t="1" r="2750" b="34978"/>
          <a:stretch/>
        </p:blipFill>
        <p:spPr bwMode="auto">
          <a:xfrm>
            <a:off x="2855640" y="1066403"/>
            <a:ext cx="9001000" cy="7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69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9487E-4CB5-4491-8620-09E29A6F6A44}" type="datetimeFigureOut">
              <a:rPr lang="en-GB" smtClean="0"/>
              <a:t>27/11/2025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8BD286-AEE5-4328-AD80-04D28E654930}" type="slidenum">
              <a:rPr lang="en-GB" smtClean="0"/>
              <a:t>‹#›</a:t>
            </a:fld>
            <a:endParaRPr lang="en-GB"/>
          </a:p>
        </p:txBody>
      </p:sp>
      <p:pic>
        <p:nvPicPr>
          <p:cNvPr id="6" name="Crop_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20000" contrast="40000"/>
          </a:blip>
          <a:srcRect l="5138" r="71101"/>
          <a:stretch/>
        </p:blipFill>
        <p:spPr>
          <a:xfrm>
            <a:off x="11060878" y="4388775"/>
            <a:ext cx="1043044" cy="2469225"/>
          </a:xfrm>
          <a:prstGeom prst="rect">
            <a:avLst/>
          </a:prstGeom>
        </p:spPr>
      </p:pic>
    </p:spTree>
    <p:extLst>
      <p:ext uri="{BB962C8B-B14F-4D97-AF65-F5344CB8AC3E}">
        <p14:creationId xmlns:p14="http://schemas.microsoft.com/office/powerpoint/2010/main" val="82955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9487E-4CB5-4491-8620-09E29A6F6A44}" type="datetimeFigureOut">
              <a:rPr lang="en-GB" smtClean="0"/>
              <a:t>27/11/2025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8BD286-AEE5-4328-AD80-04D28E654930}" type="slidenum">
              <a:rPr lang="en-GB" smtClean="0"/>
              <a:t>‹#›</a:t>
            </a:fld>
            <a:endParaRPr lang="en-GB"/>
          </a:p>
        </p:txBody>
      </p:sp>
    </p:spTree>
    <p:extLst>
      <p:ext uri="{BB962C8B-B14F-4D97-AF65-F5344CB8AC3E}">
        <p14:creationId xmlns:p14="http://schemas.microsoft.com/office/powerpoint/2010/main" val="355703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7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7" name="Google Shape;57;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8" name="Google Shape;58;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3471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6" name="Google Shape;76;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445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20688"/>
            <a:ext cx="11055019" cy="43204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28800"/>
            <a:ext cx="10635456" cy="44973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9487E-4CB5-4491-8620-09E29A6F6A44}" type="datetimeFigureOut">
              <a:rPr lang="en-GB" smtClean="0"/>
              <a:t>27/11/2025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400256" y="634218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BD286-AEE5-4328-AD80-04D28E654930}" type="slidenum">
              <a:rPr lang="en-GB" smtClean="0"/>
              <a:t>‹#›</a:t>
            </a:fld>
            <a:endParaRPr lang="en-GB"/>
          </a:p>
        </p:txBody>
      </p:sp>
    </p:spTree>
    <p:extLst>
      <p:ext uri="{BB962C8B-B14F-4D97-AF65-F5344CB8AC3E}">
        <p14:creationId xmlns:p14="http://schemas.microsoft.com/office/powerpoint/2010/main" val="310973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4" r:id="rId4"/>
    <p:sldLayoutId id="2147483655" r:id="rId5"/>
    <p:sldLayoutId id="2147483660" r:id="rId6"/>
    <p:sldLayoutId id="2147483663" r:id="rId7"/>
    <p:sldLayoutId id="2147483664" r:id="rId8"/>
    <p:sldLayoutId id="2147483665" r:id="rId9"/>
    <p:sldLayoutId id="2147483666" r:id="rId10"/>
  </p:sldLayoutIdLst>
  <p:txStyles>
    <p:titleStyle>
      <a:lvl1pPr algn="l" defTabSz="914400" rtl="0" eaLnBrk="1" latinLnBrk="0" hangingPunct="1">
        <a:spcBef>
          <a:spcPct val="0"/>
        </a:spcBef>
        <a:buNone/>
        <a:defRPr sz="3200" kern="1200" cap="all" spc="200" baseline="0">
          <a:solidFill>
            <a:schemeClr val="tx1"/>
          </a:solidFill>
          <a:latin typeface="Bahnschrift Light" panose="020B0502040204020203"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Bahnschrift Light SemiCondensed"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4.gif"/></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26.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 Id="rId9"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5.jpg"/><Relationship Id="rId3" Type="http://schemas.openxmlformats.org/officeDocument/2006/relationships/image" Target="../media/image46.gif"/><Relationship Id="rId7" Type="http://schemas.openxmlformats.org/officeDocument/2006/relationships/image" Target="../media/image50.gif"/><Relationship Id="rId12" Type="http://schemas.openxmlformats.org/officeDocument/2006/relationships/hyperlink" Target="mailto:aidan.scannell@ed.ac.uk"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9.gif"/><Relationship Id="rId11" Type="http://schemas.openxmlformats.org/officeDocument/2006/relationships/image" Target="../media/image54.gif"/><Relationship Id="rId5" Type="http://schemas.openxmlformats.org/officeDocument/2006/relationships/image" Target="../media/image48.gif"/><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8"/>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fontScale="90000"/>
          </a:bodyPr>
          <a:lstStyle/>
          <a:p>
            <a:r>
              <a:rPr lang="en-GB" sz="6000"/>
              <a:t>Winning the 1X World Model Challenge</a:t>
            </a:r>
            <a:endParaRPr sz="6000"/>
          </a:p>
          <a:p>
            <a:r>
              <a:rPr lang="en-GB" sz="3673" i="1"/>
              <a:t>Generative World Modelling for Humanoids</a:t>
            </a:r>
            <a:endParaRPr sz="3673" i="1"/>
          </a:p>
        </p:txBody>
      </p:sp>
      <p:sp>
        <p:nvSpPr>
          <p:cNvPr id="125" name="Google Shape;125;p28"/>
          <p:cNvSpPr txBox="1">
            <a:spLocks noGrp="1"/>
          </p:cNvSpPr>
          <p:nvPr>
            <p:ph type="subTitle" idx="1"/>
          </p:nvPr>
        </p:nvSpPr>
        <p:spPr>
          <a:xfrm>
            <a:off x="415600" y="3778833"/>
            <a:ext cx="11360800" cy="1625600"/>
          </a:xfrm>
          <a:prstGeom prst="rect">
            <a:avLst/>
          </a:prstGeom>
        </p:spPr>
        <p:txBody>
          <a:bodyPr spcFirstLastPara="1" vert="horz" wrap="square" lIns="121900" tIns="121900" rIns="121900" bIns="121900" rtlCol="0" anchor="t" anchorCtr="0">
            <a:normAutofit fontScale="85000" lnSpcReduction="20000"/>
          </a:bodyPr>
          <a:lstStyle/>
          <a:p>
            <a:pPr marL="0" indent="0"/>
            <a:r>
              <a:rPr lang="en-GB" sz="5112">
                <a:solidFill>
                  <a:schemeClr val="accent5"/>
                </a:solidFill>
                <a:latin typeface="Inter Medium"/>
                <a:ea typeface="Inter Medium"/>
                <a:cs typeface="Inter Medium"/>
                <a:sym typeface="Inter Medium"/>
              </a:rPr>
              <a:t>Team Revontuli</a:t>
            </a:r>
            <a:r>
              <a:rPr lang="en-GB" sz="5493">
                <a:solidFill>
                  <a:schemeClr val="accent5"/>
                </a:solidFill>
                <a:latin typeface="Inter Medium"/>
                <a:ea typeface="Inter Medium"/>
                <a:cs typeface="Inter Medium"/>
                <a:sym typeface="Inter Medium"/>
              </a:rPr>
              <a:t>   </a:t>
            </a:r>
            <a:endParaRPr sz="5493">
              <a:solidFill>
                <a:schemeClr val="accent5"/>
              </a:solidFill>
              <a:latin typeface="Inter Medium"/>
              <a:ea typeface="Inter Medium"/>
              <a:cs typeface="Inter Medium"/>
              <a:sym typeface="Inter Medium"/>
            </a:endParaRPr>
          </a:p>
          <a:p>
            <a:pPr marL="0" indent="0"/>
            <a:r>
              <a:rPr lang="en-GB" sz="3520" b="1">
                <a:solidFill>
                  <a:schemeClr val="accent5"/>
                </a:solidFill>
              </a:rPr>
              <a:t>Aidan Scannell</a:t>
            </a:r>
            <a:r>
              <a:rPr lang="en-GB" sz="3520">
                <a:solidFill>
                  <a:schemeClr val="accent5"/>
                </a:solidFill>
              </a:rPr>
              <a:t>*, Riccardo Mereu*, Yuxin Hou, Yi Zhao, </a:t>
            </a:r>
            <a:endParaRPr sz="3520">
              <a:solidFill>
                <a:schemeClr val="accent5"/>
              </a:solidFill>
            </a:endParaRPr>
          </a:p>
          <a:p>
            <a:pPr marL="0" indent="0"/>
            <a:r>
              <a:rPr lang="en-GB" sz="3520">
                <a:solidFill>
                  <a:schemeClr val="accent5"/>
                </a:solidFill>
              </a:rPr>
              <a:t>Aditya Jitta, Antonio Dominguez, Luigi Acerbi, Amos Storkey, Paul Chang</a:t>
            </a:r>
            <a:endParaRPr sz="3520">
              <a:solidFill>
                <a:schemeClr val="accent5"/>
              </a:solidFill>
            </a:endParaRPr>
          </a:p>
        </p:txBody>
      </p:sp>
      <p:pic>
        <p:nvPicPr>
          <p:cNvPr id="126" name="Google Shape;126;p28"/>
          <p:cNvPicPr preferRelativeResize="0"/>
          <p:nvPr/>
        </p:nvPicPr>
        <p:blipFill>
          <a:blip r:embed="rId3">
            <a:alphaModFix/>
          </a:blip>
          <a:stretch>
            <a:fillRect/>
          </a:stretch>
        </p:blipFill>
        <p:spPr>
          <a:xfrm>
            <a:off x="7935003" y="3844634"/>
            <a:ext cx="648333" cy="648333"/>
          </a:xfrm>
          <a:prstGeom prst="rect">
            <a:avLst/>
          </a:prstGeom>
          <a:noFill/>
          <a:ln>
            <a:noFill/>
          </a:ln>
        </p:spPr>
      </p:pic>
      <p:grpSp>
        <p:nvGrpSpPr>
          <p:cNvPr id="127" name="Google Shape;127;p28"/>
          <p:cNvGrpSpPr/>
          <p:nvPr/>
        </p:nvGrpSpPr>
        <p:grpSpPr>
          <a:xfrm>
            <a:off x="1060109" y="5742184"/>
            <a:ext cx="4102372" cy="925344"/>
            <a:chOff x="432764" y="4306438"/>
            <a:chExt cx="3351611" cy="756000"/>
          </a:xfrm>
        </p:grpSpPr>
        <p:pic>
          <p:nvPicPr>
            <p:cNvPr id="128" name="Google Shape;128;p28" title="logo-86628-1.png"/>
            <p:cNvPicPr preferRelativeResize="0"/>
            <p:nvPr/>
          </p:nvPicPr>
          <p:blipFill rotWithShape="1">
            <a:blip r:embed="rId4">
              <a:alphaModFix/>
            </a:blip>
            <a:srcRect l="6066" t="14846" r="11390" b="11764"/>
            <a:stretch/>
          </p:blipFill>
          <p:spPr>
            <a:xfrm>
              <a:off x="1169925" y="4331211"/>
              <a:ext cx="900000" cy="706501"/>
            </a:xfrm>
            <a:prstGeom prst="rect">
              <a:avLst/>
            </a:prstGeom>
            <a:noFill/>
            <a:ln>
              <a:noFill/>
            </a:ln>
          </p:spPr>
        </p:pic>
        <p:pic>
          <p:nvPicPr>
            <p:cNvPr id="129" name="Google Shape;129;p28" title="144430551.png"/>
            <p:cNvPicPr preferRelativeResize="0"/>
            <p:nvPr/>
          </p:nvPicPr>
          <p:blipFill>
            <a:blip r:embed="rId5">
              <a:alphaModFix/>
            </a:blip>
            <a:stretch>
              <a:fillRect/>
            </a:stretch>
          </p:blipFill>
          <p:spPr>
            <a:xfrm>
              <a:off x="2113812" y="4324438"/>
              <a:ext cx="720000" cy="720000"/>
            </a:xfrm>
            <a:prstGeom prst="rect">
              <a:avLst/>
            </a:prstGeom>
            <a:noFill/>
            <a:ln>
              <a:noFill/>
            </a:ln>
          </p:spPr>
        </p:pic>
        <p:pic>
          <p:nvPicPr>
            <p:cNvPr id="130" name="Google Shape;130;p28" title="University_of_Edinburgh_ceremonial_roundel.svg.png"/>
            <p:cNvPicPr preferRelativeResize="0"/>
            <p:nvPr/>
          </p:nvPicPr>
          <p:blipFill>
            <a:blip r:embed="rId6">
              <a:alphaModFix/>
            </a:blip>
            <a:stretch>
              <a:fillRect/>
            </a:stretch>
          </p:blipFill>
          <p:spPr>
            <a:xfrm>
              <a:off x="432764" y="4322600"/>
              <a:ext cx="720000" cy="723712"/>
            </a:xfrm>
            <a:prstGeom prst="rect">
              <a:avLst/>
            </a:prstGeom>
            <a:noFill/>
            <a:ln>
              <a:noFill/>
            </a:ln>
          </p:spPr>
        </p:pic>
        <p:pic>
          <p:nvPicPr>
            <p:cNvPr id="131" name="Google Shape;131;p28"/>
            <p:cNvPicPr preferRelativeResize="0"/>
            <p:nvPr/>
          </p:nvPicPr>
          <p:blipFill>
            <a:blip r:embed="rId7">
              <a:alphaModFix/>
            </a:blip>
            <a:stretch>
              <a:fillRect/>
            </a:stretch>
          </p:blipFill>
          <p:spPr>
            <a:xfrm>
              <a:off x="2884375" y="4306438"/>
              <a:ext cx="900000" cy="756000"/>
            </a:xfrm>
            <a:prstGeom prst="rect">
              <a:avLst/>
            </a:prstGeom>
            <a:noFill/>
            <a:ln>
              <a:noFill/>
            </a:ln>
          </p:spPr>
        </p:pic>
      </p:grpSp>
      <p:pic>
        <p:nvPicPr>
          <p:cNvPr id="132" name="Google Shape;132;p28" title="deeprenderltd_logo.jpeg"/>
          <p:cNvPicPr preferRelativeResize="0"/>
          <p:nvPr/>
        </p:nvPicPr>
        <p:blipFill>
          <a:blip r:embed="rId8">
            <a:alphaModFix/>
          </a:blip>
          <a:stretch>
            <a:fillRect/>
          </a:stretch>
        </p:blipFill>
        <p:spPr>
          <a:xfrm>
            <a:off x="5225201" y="5844800"/>
            <a:ext cx="720100" cy="720133"/>
          </a:xfrm>
          <a:prstGeom prst="rect">
            <a:avLst/>
          </a:prstGeom>
          <a:noFill/>
          <a:ln>
            <a:noFill/>
          </a:ln>
        </p:spPr>
      </p:pic>
      <p:sp>
        <p:nvSpPr>
          <p:cNvPr id="133" name="Google Shape;133;p28"/>
          <p:cNvSpPr txBox="1">
            <a:spLocks noGrp="1"/>
          </p:cNvSpPr>
          <p:nvPr>
            <p:ph type="subTitle" idx="1"/>
          </p:nvPr>
        </p:nvSpPr>
        <p:spPr>
          <a:xfrm>
            <a:off x="6500233" y="5880667"/>
            <a:ext cx="2981600" cy="648400"/>
          </a:xfrm>
          <a:prstGeom prst="rect">
            <a:avLst/>
          </a:prstGeom>
        </p:spPr>
        <p:txBody>
          <a:bodyPr spcFirstLastPara="1" vert="horz" wrap="square" lIns="121900" tIns="121900" rIns="121900" bIns="121900" rtlCol="0" anchor="t" anchorCtr="0">
            <a:normAutofit/>
          </a:bodyPr>
          <a:lstStyle/>
          <a:p>
            <a:pPr marL="0" indent="0" algn="l"/>
            <a:r>
              <a:rPr lang="en-GB" sz="2187">
                <a:solidFill>
                  <a:schemeClr val="accent5"/>
                </a:solidFill>
              </a:rPr>
              <a:t>*Equal contribution</a:t>
            </a:r>
            <a:endParaRPr sz="2187">
              <a:solidFill>
                <a:schemeClr val="accent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grpSp>
        <p:nvGrpSpPr>
          <p:cNvPr id="305" name="Google Shape;305;p37"/>
          <p:cNvGrpSpPr/>
          <p:nvPr/>
        </p:nvGrpSpPr>
        <p:grpSpPr>
          <a:xfrm>
            <a:off x="3407594" y="1618429"/>
            <a:ext cx="7533057" cy="5167617"/>
            <a:chOff x="2684325" y="1213822"/>
            <a:chExt cx="5521150" cy="3875713"/>
          </a:xfrm>
        </p:grpSpPr>
        <p:sp>
          <p:nvSpPr>
            <p:cNvPr id="306" name="Google Shape;306;p37"/>
            <p:cNvSpPr/>
            <p:nvPr/>
          </p:nvSpPr>
          <p:spPr>
            <a:xfrm>
              <a:off x="2814538" y="1213822"/>
              <a:ext cx="5387100" cy="374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Inter"/>
                <a:ea typeface="Inter"/>
                <a:cs typeface="Inter"/>
                <a:sym typeface="Inter"/>
              </a:endParaRPr>
            </a:p>
          </p:txBody>
        </p:sp>
        <p:sp>
          <p:nvSpPr>
            <p:cNvPr id="307" name="Google Shape;307;p37"/>
            <p:cNvSpPr/>
            <p:nvPr/>
          </p:nvSpPr>
          <p:spPr>
            <a:xfrm>
              <a:off x="2749431" y="1278929"/>
              <a:ext cx="5387100" cy="374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Inter"/>
                <a:ea typeface="Inter"/>
                <a:cs typeface="Inter"/>
                <a:sym typeface="Inter"/>
              </a:endParaRPr>
            </a:p>
          </p:txBody>
        </p:sp>
        <p:sp>
          <p:nvSpPr>
            <p:cNvPr id="308" name="Google Shape;308;p37"/>
            <p:cNvSpPr/>
            <p:nvPr/>
          </p:nvSpPr>
          <p:spPr>
            <a:xfrm>
              <a:off x="2684325" y="1344035"/>
              <a:ext cx="5387100" cy="374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Inter"/>
                <a:ea typeface="Inter"/>
                <a:cs typeface="Inter"/>
                <a:sym typeface="Inter"/>
              </a:endParaRPr>
            </a:p>
          </p:txBody>
        </p:sp>
        <p:sp>
          <p:nvSpPr>
            <p:cNvPr id="309" name="Google Shape;309;p37"/>
            <p:cNvSpPr txBox="1"/>
            <p:nvPr/>
          </p:nvSpPr>
          <p:spPr>
            <a:xfrm>
              <a:off x="7039375" y="1447535"/>
              <a:ext cx="1166100" cy="393600"/>
            </a:xfrm>
            <a:prstGeom prst="rect">
              <a:avLst/>
            </a:prstGeom>
            <a:noFill/>
            <a:ln>
              <a:noFill/>
            </a:ln>
          </p:spPr>
          <p:txBody>
            <a:bodyPr spcFirstLastPara="1" wrap="square" lIns="121900" tIns="121900" rIns="121900" bIns="121900" anchor="t" anchorCtr="0">
              <a:noAutofit/>
            </a:bodyPr>
            <a:lstStyle/>
            <a:p>
              <a:r>
                <a:rPr lang="en-GB" sz="2400">
                  <a:solidFill>
                    <a:srgbClr val="434343"/>
                  </a:solidFill>
                  <a:latin typeface="Inter"/>
                  <a:ea typeface="Inter"/>
                  <a:cs typeface="Inter"/>
                  <a:sym typeface="Inter"/>
                </a:rPr>
                <a:t>L Layers</a:t>
              </a:r>
              <a:endParaRPr sz="2400">
                <a:solidFill>
                  <a:srgbClr val="434343"/>
                </a:solidFill>
                <a:latin typeface="Inter"/>
                <a:ea typeface="Inter"/>
                <a:cs typeface="Inter"/>
                <a:sym typeface="Inter"/>
              </a:endParaRPr>
            </a:p>
          </p:txBody>
        </p:sp>
      </p:grpSp>
      <p:sp>
        <p:nvSpPr>
          <p:cNvPr id="310" name="Google Shape;310;p3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10</a:t>
            </a:fld>
            <a:endParaRPr/>
          </a:p>
        </p:txBody>
      </p:sp>
      <p:grpSp>
        <p:nvGrpSpPr>
          <p:cNvPr id="311" name="Google Shape;311;p37"/>
          <p:cNvGrpSpPr/>
          <p:nvPr/>
        </p:nvGrpSpPr>
        <p:grpSpPr>
          <a:xfrm>
            <a:off x="169869" y="2270851"/>
            <a:ext cx="731583" cy="4113411"/>
            <a:chOff x="127401" y="1670402"/>
            <a:chExt cx="548687" cy="3085058"/>
          </a:xfrm>
        </p:grpSpPr>
        <p:grpSp>
          <p:nvGrpSpPr>
            <p:cNvPr id="312" name="Google Shape;312;p37"/>
            <p:cNvGrpSpPr/>
            <p:nvPr/>
          </p:nvGrpSpPr>
          <p:grpSpPr>
            <a:xfrm>
              <a:off x="127401" y="1670402"/>
              <a:ext cx="548687" cy="548687"/>
              <a:chOff x="1605650" y="1551225"/>
              <a:chExt cx="887700" cy="887700"/>
            </a:xfrm>
          </p:grpSpPr>
          <p:sp>
            <p:nvSpPr>
              <p:cNvPr id="313" name="Google Shape;313;p37"/>
              <p:cNvSpPr/>
              <p:nvPr/>
            </p:nvSpPr>
            <p:spPr>
              <a:xfrm>
                <a:off x="16056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14" name="Google Shape;314;p37"/>
              <p:cNvSpPr/>
              <p:nvPr/>
            </p:nvSpPr>
            <p:spPr>
              <a:xfrm>
                <a:off x="16056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15" name="Google Shape;315;p37"/>
              <p:cNvSpPr/>
              <p:nvPr/>
            </p:nvSpPr>
            <p:spPr>
              <a:xfrm>
                <a:off x="16056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16" name="Google Shape;316;p37"/>
              <p:cNvSpPr/>
              <p:nvPr/>
            </p:nvSpPr>
            <p:spPr>
              <a:xfrm>
                <a:off x="19104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17" name="Google Shape;317;p37"/>
              <p:cNvSpPr/>
              <p:nvPr/>
            </p:nvSpPr>
            <p:spPr>
              <a:xfrm>
                <a:off x="19104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18" name="Google Shape;318;p37"/>
              <p:cNvSpPr/>
              <p:nvPr/>
            </p:nvSpPr>
            <p:spPr>
              <a:xfrm>
                <a:off x="19104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19" name="Google Shape;319;p37"/>
              <p:cNvSpPr/>
              <p:nvPr/>
            </p:nvSpPr>
            <p:spPr>
              <a:xfrm>
                <a:off x="22152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0" name="Google Shape;320;p37"/>
              <p:cNvSpPr/>
              <p:nvPr/>
            </p:nvSpPr>
            <p:spPr>
              <a:xfrm>
                <a:off x="22152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1" name="Google Shape;321;p37"/>
              <p:cNvSpPr/>
              <p:nvPr/>
            </p:nvSpPr>
            <p:spPr>
              <a:xfrm>
                <a:off x="22152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322" name="Google Shape;322;p37"/>
            <p:cNvGrpSpPr/>
            <p:nvPr/>
          </p:nvGrpSpPr>
          <p:grpSpPr>
            <a:xfrm>
              <a:off x="127401" y="2301773"/>
              <a:ext cx="548687" cy="548687"/>
              <a:chOff x="1605650" y="1551225"/>
              <a:chExt cx="887700" cy="887700"/>
            </a:xfrm>
          </p:grpSpPr>
          <p:sp>
            <p:nvSpPr>
              <p:cNvPr id="323" name="Google Shape;323;p37"/>
              <p:cNvSpPr/>
              <p:nvPr/>
            </p:nvSpPr>
            <p:spPr>
              <a:xfrm>
                <a:off x="16056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4" name="Google Shape;324;p37"/>
              <p:cNvSpPr/>
              <p:nvPr/>
            </p:nvSpPr>
            <p:spPr>
              <a:xfrm>
                <a:off x="16056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5" name="Google Shape;325;p37"/>
              <p:cNvSpPr/>
              <p:nvPr/>
            </p:nvSpPr>
            <p:spPr>
              <a:xfrm>
                <a:off x="16056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6" name="Google Shape;326;p37"/>
              <p:cNvSpPr/>
              <p:nvPr/>
            </p:nvSpPr>
            <p:spPr>
              <a:xfrm>
                <a:off x="19104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7" name="Google Shape;327;p37"/>
              <p:cNvSpPr/>
              <p:nvPr/>
            </p:nvSpPr>
            <p:spPr>
              <a:xfrm>
                <a:off x="19104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8" name="Google Shape;328;p37"/>
              <p:cNvSpPr/>
              <p:nvPr/>
            </p:nvSpPr>
            <p:spPr>
              <a:xfrm>
                <a:off x="19104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29" name="Google Shape;329;p37"/>
              <p:cNvSpPr/>
              <p:nvPr/>
            </p:nvSpPr>
            <p:spPr>
              <a:xfrm>
                <a:off x="22152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0" name="Google Shape;330;p37"/>
              <p:cNvSpPr/>
              <p:nvPr/>
            </p:nvSpPr>
            <p:spPr>
              <a:xfrm>
                <a:off x="22152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1" name="Google Shape;331;p37"/>
              <p:cNvSpPr/>
              <p:nvPr/>
            </p:nvSpPr>
            <p:spPr>
              <a:xfrm>
                <a:off x="22152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332" name="Google Shape;332;p37"/>
            <p:cNvGrpSpPr/>
            <p:nvPr/>
          </p:nvGrpSpPr>
          <p:grpSpPr>
            <a:xfrm>
              <a:off x="127401" y="2933144"/>
              <a:ext cx="548687" cy="548687"/>
              <a:chOff x="1605650" y="1551225"/>
              <a:chExt cx="887700" cy="887700"/>
            </a:xfrm>
          </p:grpSpPr>
          <p:sp>
            <p:nvSpPr>
              <p:cNvPr id="333" name="Google Shape;333;p37"/>
              <p:cNvSpPr/>
              <p:nvPr/>
            </p:nvSpPr>
            <p:spPr>
              <a:xfrm>
                <a:off x="16056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4" name="Google Shape;334;p37"/>
              <p:cNvSpPr/>
              <p:nvPr/>
            </p:nvSpPr>
            <p:spPr>
              <a:xfrm>
                <a:off x="16056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5" name="Google Shape;335;p37"/>
              <p:cNvSpPr/>
              <p:nvPr/>
            </p:nvSpPr>
            <p:spPr>
              <a:xfrm>
                <a:off x="16056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6" name="Google Shape;336;p37"/>
              <p:cNvSpPr/>
              <p:nvPr/>
            </p:nvSpPr>
            <p:spPr>
              <a:xfrm>
                <a:off x="19104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7" name="Google Shape;337;p37"/>
              <p:cNvSpPr/>
              <p:nvPr/>
            </p:nvSpPr>
            <p:spPr>
              <a:xfrm>
                <a:off x="19104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8" name="Google Shape;338;p37"/>
              <p:cNvSpPr/>
              <p:nvPr/>
            </p:nvSpPr>
            <p:spPr>
              <a:xfrm>
                <a:off x="19104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39" name="Google Shape;339;p37"/>
              <p:cNvSpPr/>
              <p:nvPr/>
            </p:nvSpPr>
            <p:spPr>
              <a:xfrm>
                <a:off x="22152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0" name="Google Shape;340;p37"/>
              <p:cNvSpPr/>
              <p:nvPr/>
            </p:nvSpPr>
            <p:spPr>
              <a:xfrm>
                <a:off x="22152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1" name="Google Shape;341;p37"/>
              <p:cNvSpPr/>
              <p:nvPr/>
            </p:nvSpPr>
            <p:spPr>
              <a:xfrm>
                <a:off x="22152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342" name="Google Shape;342;p37"/>
            <p:cNvGrpSpPr/>
            <p:nvPr/>
          </p:nvGrpSpPr>
          <p:grpSpPr>
            <a:xfrm>
              <a:off x="127401" y="3575402"/>
              <a:ext cx="548687" cy="548687"/>
              <a:chOff x="1605650" y="1551225"/>
              <a:chExt cx="887700" cy="887700"/>
            </a:xfrm>
          </p:grpSpPr>
          <p:sp>
            <p:nvSpPr>
              <p:cNvPr id="343" name="Google Shape;343;p37"/>
              <p:cNvSpPr/>
              <p:nvPr/>
            </p:nvSpPr>
            <p:spPr>
              <a:xfrm>
                <a:off x="16056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4" name="Google Shape;344;p37"/>
              <p:cNvSpPr/>
              <p:nvPr/>
            </p:nvSpPr>
            <p:spPr>
              <a:xfrm>
                <a:off x="16056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5" name="Google Shape;345;p37"/>
              <p:cNvSpPr/>
              <p:nvPr/>
            </p:nvSpPr>
            <p:spPr>
              <a:xfrm>
                <a:off x="16056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6" name="Google Shape;346;p37"/>
              <p:cNvSpPr/>
              <p:nvPr/>
            </p:nvSpPr>
            <p:spPr>
              <a:xfrm>
                <a:off x="19104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7" name="Google Shape;347;p37"/>
              <p:cNvSpPr/>
              <p:nvPr/>
            </p:nvSpPr>
            <p:spPr>
              <a:xfrm>
                <a:off x="19104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8" name="Google Shape;348;p37"/>
              <p:cNvSpPr/>
              <p:nvPr/>
            </p:nvSpPr>
            <p:spPr>
              <a:xfrm>
                <a:off x="19104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49" name="Google Shape;349;p37"/>
              <p:cNvSpPr/>
              <p:nvPr/>
            </p:nvSpPr>
            <p:spPr>
              <a:xfrm>
                <a:off x="22152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0" name="Google Shape;350;p37"/>
              <p:cNvSpPr/>
              <p:nvPr/>
            </p:nvSpPr>
            <p:spPr>
              <a:xfrm>
                <a:off x="22152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1" name="Google Shape;351;p37"/>
              <p:cNvSpPr/>
              <p:nvPr/>
            </p:nvSpPr>
            <p:spPr>
              <a:xfrm>
                <a:off x="22152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352" name="Google Shape;352;p37"/>
            <p:cNvGrpSpPr/>
            <p:nvPr/>
          </p:nvGrpSpPr>
          <p:grpSpPr>
            <a:xfrm>
              <a:off x="127401" y="4206773"/>
              <a:ext cx="548687" cy="548687"/>
              <a:chOff x="1605650" y="1551225"/>
              <a:chExt cx="887700" cy="887700"/>
            </a:xfrm>
          </p:grpSpPr>
          <p:sp>
            <p:nvSpPr>
              <p:cNvPr id="353" name="Google Shape;353;p37"/>
              <p:cNvSpPr/>
              <p:nvPr/>
            </p:nvSpPr>
            <p:spPr>
              <a:xfrm>
                <a:off x="16056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4" name="Google Shape;354;p37"/>
              <p:cNvSpPr/>
              <p:nvPr/>
            </p:nvSpPr>
            <p:spPr>
              <a:xfrm>
                <a:off x="16056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5" name="Google Shape;355;p37"/>
              <p:cNvSpPr/>
              <p:nvPr/>
            </p:nvSpPr>
            <p:spPr>
              <a:xfrm>
                <a:off x="16056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6" name="Google Shape;356;p37"/>
              <p:cNvSpPr/>
              <p:nvPr/>
            </p:nvSpPr>
            <p:spPr>
              <a:xfrm>
                <a:off x="19104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7" name="Google Shape;357;p37"/>
              <p:cNvSpPr/>
              <p:nvPr/>
            </p:nvSpPr>
            <p:spPr>
              <a:xfrm>
                <a:off x="19104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8" name="Google Shape;358;p37"/>
              <p:cNvSpPr/>
              <p:nvPr/>
            </p:nvSpPr>
            <p:spPr>
              <a:xfrm>
                <a:off x="19104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59" name="Google Shape;359;p37"/>
              <p:cNvSpPr/>
              <p:nvPr/>
            </p:nvSpPr>
            <p:spPr>
              <a:xfrm>
                <a:off x="2215250" y="15512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60" name="Google Shape;360;p37"/>
              <p:cNvSpPr/>
              <p:nvPr/>
            </p:nvSpPr>
            <p:spPr>
              <a:xfrm>
                <a:off x="2215250" y="18560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61" name="Google Shape;361;p37"/>
              <p:cNvSpPr/>
              <p:nvPr/>
            </p:nvSpPr>
            <p:spPr>
              <a:xfrm>
                <a:off x="2215250" y="2160825"/>
                <a:ext cx="278100" cy="278100"/>
              </a:xfrm>
              <a:prstGeom prst="rect">
                <a:avLst/>
              </a:prstGeom>
              <a:solidFill>
                <a:schemeClr val="lt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grpSp>
        <p:nvGrpSpPr>
          <p:cNvPr id="362" name="Google Shape;362;p37"/>
          <p:cNvGrpSpPr/>
          <p:nvPr/>
        </p:nvGrpSpPr>
        <p:grpSpPr>
          <a:xfrm>
            <a:off x="969034" y="3723708"/>
            <a:ext cx="737423" cy="1127600"/>
            <a:chOff x="824451" y="2760046"/>
            <a:chExt cx="553067" cy="845700"/>
          </a:xfrm>
        </p:grpSpPr>
        <p:sp>
          <p:nvSpPr>
            <p:cNvPr id="363" name="Google Shape;363;p37"/>
            <p:cNvSpPr/>
            <p:nvPr/>
          </p:nvSpPr>
          <p:spPr>
            <a:xfrm>
              <a:off x="824451" y="3096340"/>
              <a:ext cx="169800" cy="222300"/>
            </a:xfrm>
            <a:prstGeom prst="rightArrow">
              <a:avLst>
                <a:gd name="adj1" fmla="val 50000"/>
                <a:gd name="adj2" fmla="val 50000"/>
              </a:avLst>
            </a:prstGeom>
            <a:solidFill>
              <a:srgbClr val="999999"/>
            </a:solidFill>
            <a:ln>
              <a:noFill/>
            </a:ln>
          </p:spPr>
          <p:txBody>
            <a:bodyPr spcFirstLastPara="1" wrap="square" lIns="121900" tIns="121900" rIns="121900" bIns="121900" anchor="ctr" anchorCtr="0">
              <a:noAutofit/>
            </a:bodyPr>
            <a:lstStyle/>
            <a:p>
              <a:pPr algn="ctr"/>
              <a:endParaRPr sz="2400"/>
            </a:p>
          </p:txBody>
        </p:sp>
        <p:sp>
          <p:nvSpPr>
            <p:cNvPr id="364" name="Google Shape;364;p37"/>
            <p:cNvSpPr/>
            <p:nvPr/>
          </p:nvSpPr>
          <p:spPr>
            <a:xfrm rot="5400000">
              <a:off x="781268" y="3009496"/>
              <a:ext cx="845700" cy="346800"/>
            </a:xfrm>
            <a:prstGeom prst="roundRect">
              <a:avLst>
                <a:gd name="adj" fmla="val 16667"/>
              </a:avLst>
            </a:prstGeom>
            <a:solidFill>
              <a:srgbClr val="F7F7F7"/>
            </a:solidFill>
            <a:ln w="38100" cap="flat" cmpd="sng">
              <a:solidFill>
                <a:srgbClr val="000000"/>
              </a:solidFill>
              <a:prstDash val="solid"/>
              <a:round/>
              <a:headEnd type="none" w="sm" len="sm"/>
              <a:tailEnd type="none" w="sm" len="sm"/>
            </a:ln>
          </p:spPr>
          <p:txBody>
            <a:bodyPr spcFirstLastPara="1" wrap="square" lIns="64700" tIns="64700" rIns="64700" bIns="64700" anchor="ctr" anchorCtr="0">
              <a:noAutofit/>
            </a:bodyPr>
            <a:lstStyle/>
            <a:p>
              <a:pPr algn="ctr"/>
              <a:r>
                <a:rPr lang="en-GB" sz="2264">
                  <a:solidFill>
                    <a:srgbClr val="434343"/>
                  </a:solidFill>
                  <a:latin typeface="Calibri"/>
                  <a:ea typeface="Calibri"/>
                  <a:cs typeface="Calibri"/>
                  <a:sym typeface="Calibri"/>
                </a:rPr>
                <a:t>Embed</a:t>
              </a:r>
              <a:endParaRPr sz="2264">
                <a:solidFill>
                  <a:srgbClr val="434343"/>
                </a:solidFill>
                <a:latin typeface="Calibri"/>
                <a:ea typeface="Calibri"/>
                <a:cs typeface="Calibri"/>
                <a:sym typeface="Calibri"/>
              </a:endParaRPr>
            </a:p>
          </p:txBody>
        </p:sp>
      </p:grpSp>
      <p:grpSp>
        <p:nvGrpSpPr>
          <p:cNvPr id="365" name="Google Shape;365;p37"/>
          <p:cNvGrpSpPr/>
          <p:nvPr/>
        </p:nvGrpSpPr>
        <p:grpSpPr>
          <a:xfrm>
            <a:off x="1657794" y="1782021"/>
            <a:ext cx="1683317" cy="2727872"/>
            <a:chOff x="1341021" y="1303781"/>
            <a:chExt cx="1262488" cy="2045904"/>
          </a:xfrm>
        </p:grpSpPr>
        <p:cxnSp>
          <p:nvCxnSpPr>
            <p:cNvPr id="366" name="Google Shape;366;p37"/>
            <p:cNvCxnSpPr>
              <a:stCxn id="364" idx="0"/>
              <a:endCxn id="367" idx="2"/>
            </p:cNvCxnSpPr>
            <p:nvPr/>
          </p:nvCxnSpPr>
          <p:spPr>
            <a:xfrm>
              <a:off x="1377518" y="3182896"/>
              <a:ext cx="408600" cy="2400"/>
            </a:xfrm>
            <a:prstGeom prst="straightConnector1">
              <a:avLst/>
            </a:prstGeom>
            <a:noFill/>
            <a:ln w="19050" cap="flat" cmpd="sng">
              <a:solidFill>
                <a:srgbClr val="434343"/>
              </a:solidFill>
              <a:prstDash val="solid"/>
              <a:round/>
              <a:headEnd type="none" w="med" len="med"/>
              <a:tailEnd type="none" w="med" len="med"/>
            </a:ln>
          </p:spPr>
        </p:cxnSp>
        <p:grpSp>
          <p:nvGrpSpPr>
            <p:cNvPr id="368" name="Google Shape;368;p37"/>
            <p:cNvGrpSpPr/>
            <p:nvPr/>
          </p:nvGrpSpPr>
          <p:grpSpPr>
            <a:xfrm>
              <a:off x="1341021" y="1303781"/>
              <a:ext cx="1262488" cy="2045904"/>
              <a:chOff x="1341021" y="1303781"/>
              <a:chExt cx="1262488" cy="2045904"/>
            </a:xfrm>
          </p:grpSpPr>
          <p:grpSp>
            <p:nvGrpSpPr>
              <p:cNvPr id="369" name="Google Shape;369;p37"/>
              <p:cNvGrpSpPr/>
              <p:nvPr/>
            </p:nvGrpSpPr>
            <p:grpSpPr>
              <a:xfrm>
                <a:off x="1341021" y="1303781"/>
                <a:ext cx="1218300" cy="2045904"/>
                <a:chOff x="1341021" y="1303781"/>
                <a:chExt cx="1218300" cy="2045904"/>
              </a:xfrm>
            </p:grpSpPr>
            <p:cxnSp>
              <p:nvCxnSpPr>
                <p:cNvPr id="370" name="Google Shape;370;p37"/>
                <p:cNvCxnSpPr>
                  <a:stCxn id="371" idx="2"/>
                  <a:endCxn id="367" idx="0"/>
                </p:cNvCxnSpPr>
                <p:nvPr/>
              </p:nvCxnSpPr>
              <p:spPr>
                <a:xfrm rot="-5400000" flipH="1">
                  <a:off x="1853921" y="2924252"/>
                  <a:ext cx="193200" cy="600"/>
                </a:xfrm>
                <a:prstGeom prst="bentConnector3">
                  <a:avLst>
                    <a:gd name="adj1" fmla="val 50009"/>
                  </a:avLst>
                </a:prstGeom>
                <a:noFill/>
                <a:ln w="19050" cap="flat" cmpd="sng">
                  <a:solidFill>
                    <a:srgbClr val="434343"/>
                  </a:solidFill>
                  <a:prstDash val="solid"/>
                  <a:round/>
                  <a:headEnd type="none" w="med" len="med"/>
                  <a:tailEnd type="none" w="med" len="med"/>
                </a:ln>
              </p:spPr>
            </p:cxnSp>
            <p:cxnSp>
              <p:nvCxnSpPr>
                <p:cNvPr id="372" name="Google Shape;372;p37"/>
                <p:cNvCxnSpPr>
                  <a:stCxn id="373" idx="2"/>
                  <a:endCxn id="371" idx="0"/>
                </p:cNvCxnSpPr>
                <p:nvPr/>
              </p:nvCxnSpPr>
              <p:spPr>
                <a:xfrm rot="-5400000" flipH="1">
                  <a:off x="1853916" y="2489834"/>
                  <a:ext cx="193200" cy="600"/>
                </a:xfrm>
                <a:prstGeom prst="bentConnector3">
                  <a:avLst>
                    <a:gd name="adj1" fmla="val 50020"/>
                  </a:avLst>
                </a:prstGeom>
                <a:noFill/>
                <a:ln w="19050" cap="flat" cmpd="sng">
                  <a:solidFill>
                    <a:srgbClr val="434343"/>
                  </a:solidFill>
                  <a:prstDash val="solid"/>
                  <a:round/>
                  <a:headEnd type="none" w="med" len="med"/>
                  <a:tailEnd type="none" w="med" len="med"/>
                </a:ln>
              </p:spPr>
            </p:cxnSp>
            <p:sp>
              <p:nvSpPr>
                <p:cNvPr id="373" name="Google Shape;373;p37"/>
                <p:cNvSpPr/>
                <p:nvPr/>
              </p:nvSpPr>
              <p:spPr>
                <a:xfrm>
                  <a:off x="1533366" y="2152334"/>
                  <a:ext cx="833700" cy="241200"/>
                </a:xfrm>
                <a:prstGeom prst="roundRect">
                  <a:avLst>
                    <a:gd name="adj" fmla="val 16667"/>
                  </a:avLst>
                </a:prstGeom>
                <a:solidFill>
                  <a:srgbClr val="CFE2F2"/>
                </a:solidFill>
                <a:ln w="38100" cap="flat" cmpd="sng">
                  <a:solidFill>
                    <a:srgbClr val="6C8EBF"/>
                  </a:solidFill>
                  <a:prstDash val="solid"/>
                  <a:round/>
                  <a:headEnd type="none" w="sm" len="sm"/>
                  <a:tailEnd type="none" w="sm" len="sm"/>
                </a:ln>
              </p:spPr>
              <p:txBody>
                <a:bodyPr spcFirstLastPara="1" wrap="square" lIns="63933" tIns="63933" rIns="63933" bIns="63933" anchor="ctr" anchorCtr="0">
                  <a:noAutofit/>
                </a:bodyPr>
                <a:lstStyle/>
                <a:p>
                  <a:pPr algn="ctr"/>
                  <a:r>
                    <a:rPr lang="en-GB" sz="2237">
                      <a:solidFill>
                        <a:srgbClr val="434343"/>
                      </a:solidFill>
                      <a:latin typeface="Calibri"/>
                      <a:ea typeface="Calibri"/>
                      <a:cs typeface="Calibri"/>
                      <a:sym typeface="Calibri"/>
                    </a:rPr>
                    <a:t>MLP</a:t>
                  </a:r>
                  <a:endParaRPr sz="2237">
                    <a:solidFill>
                      <a:srgbClr val="434343"/>
                    </a:solidFill>
                    <a:latin typeface="Calibri"/>
                    <a:ea typeface="Calibri"/>
                    <a:cs typeface="Calibri"/>
                    <a:sym typeface="Calibri"/>
                  </a:endParaRPr>
                </a:p>
              </p:txBody>
            </p:sp>
            <p:sp>
              <p:nvSpPr>
                <p:cNvPr id="371" name="Google Shape;371;p37"/>
                <p:cNvSpPr/>
                <p:nvPr/>
              </p:nvSpPr>
              <p:spPr>
                <a:xfrm>
                  <a:off x="1533371" y="2586752"/>
                  <a:ext cx="833700" cy="241200"/>
                </a:xfrm>
                <a:prstGeom prst="roundRect">
                  <a:avLst>
                    <a:gd name="adj" fmla="val 16667"/>
                  </a:avLst>
                </a:prstGeom>
                <a:solidFill>
                  <a:srgbClr val="CFE2F2"/>
                </a:solidFill>
                <a:ln w="38100" cap="flat" cmpd="sng">
                  <a:solidFill>
                    <a:srgbClr val="6C8EBF"/>
                  </a:solidFill>
                  <a:prstDash val="solid"/>
                  <a:round/>
                  <a:headEnd type="none" w="sm" len="sm"/>
                  <a:tailEnd type="none" w="sm" len="sm"/>
                </a:ln>
              </p:spPr>
              <p:txBody>
                <a:bodyPr spcFirstLastPara="1" wrap="square" lIns="63933" tIns="63933" rIns="63933" bIns="63933" anchor="ctr" anchorCtr="0">
                  <a:noAutofit/>
                </a:bodyPr>
                <a:lstStyle/>
                <a:p>
                  <a:pPr algn="ctr"/>
                  <a:r>
                    <a:rPr lang="en-GB" sz="2237">
                      <a:solidFill>
                        <a:srgbClr val="434343"/>
                      </a:solidFill>
                      <a:latin typeface="Calibri"/>
                      <a:ea typeface="Calibri"/>
                      <a:cs typeface="Calibri"/>
                      <a:sym typeface="Calibri"/>
                    </a:rPr>
                    <a:t>Conv</a:t>
                  </a:r>
                  <a:endParaRPr sz="2237">
                    <a:solidFill>
                      <a:srgbClr val="434343"/>
                    </a:solidFill>
                    <a:latin typeface="Calibri"/>
                    <a:ea typeface="Calibri"/>
                    <a:cs typeface="Calibri"/>
                    <a:sym typeface="Calibri"/>
                  </a:endParaRPr>
                </a:p>
              </p:txBody>
            </p:sp>
            <p:sp>
              <p:nvSpPr>
                <p:cNvPr id="374" name="Google Shape;374;p37"/>
                <p:cNvSpPr/>
                <p:nvPr/>
              </p:nvSpPr>
              <p:spPr>
                <a:xfrm>
                  <a:off x="1341021" y="1303781"/>
                  <a:ext cx="1218300" cy="771300"/>
                </a:xfrm>
                <a:prstGeom prst="roundRect">
                  <a:avLst>
                    <a:gd name="adj" fmla="val 2870"/>
                  </a:avLst>
                </a:prstGeom>
                <a:solidFill>
                  <a:srgbClr val="CFE2F2"/>
                </a:solidFill>
                <a:ln w="38100" cap="flat" cmpd="sng">
                  <a:solidFill>
                    <a:srgbClr val="6C8EBF"/>
                  </a:solidFill>
                  <a:prstDash val="solid"/>
                  <a:round/>
                  <a:headEnd type="none" w="sm" len="sm"/>
                  <a:tailEnd type="none" w="sm" len="sm"/>
                </a:ln>
              </p:spPr>
              <p:txBody>
                <a:bodyPr spcFirstLastPara="1" wrap="square" lIns="36467" tIns="36467" rIns="36467" bIns="36467" anchor="ctr" anchorCtr="0">
                  <a:noAutofit/>
                </a:bodyPr>
                <a:lstStyle/>
                <a:p>
                  <a:pPr algn="ctr"/>
                  <a:endParaRPr sz="557"/>
                </a:p>
              </p:txBody>
            </p:sp>
            <p:cxnSp>
              <p:nvCxnSpPr>
                <p:cNvPr id="375" name="Google Shape;375;p37"/>
                <p:cNvCxnSpPr>
                  <a:stCxn id="374" idx="2"/>
                  <a:endCxn id="373" idx="0"/>
                </p:cNvCxnSpPr>
                <p:nvPr/>
              </p:nvCxnSpPr>
              <p:spPr>
                <a:xfrm rot="-5400000" flipH="1">
                  <a:off x="1911771" y="2113481"/>
                  <a:ext cx="77400" cy="600"/>
                </a:xfrm>
                <a:prstGeom prst="bentConnector3">
                  <a:avLst>
                    <a:gd name="adj1" fmla="val 49972"/>
                  </a:avLst>
                </a:prstGeom>
                <a:noFill/>
                <a:ln w="19050" cap="flat" cmpd="sng">
                  <a:solidFill>
                    <a:srgbClr val="434343"/>
                  </a:solidFill>
                  <a:prstDash val="solid"/>
                  <a:round/>
                  <a:headEnd type="none" w="med" len="med"/>
                  <a:tailEnd type="none" w="med" len="med"/>
                </a:ln>
              </p:spPr>
            </p:cxnSp>
            <p:sp>
              <p:nvSpPr>
                <p:cNvPr id="367" name="Google Shape;367;p37"/>
                <p:cNvSpPr/>
                <p:nvPr/>
              </p:nvSpPr>
              <p:spPr>
                <a:xfrm>
                  <a:off x="1786249" y="3021185"/>
                  <a:ext cx="328500" cy="328500"/>
                </a:xfrm>
                <a:prstGeom prst="flowChartOr">
                  <a:avLst/>
                </a:prstGeom>
                <a:noFill/>
                <a:ln w="20225" cap="flat" cmpd="sng">
                  <a:solidFill>
                    <a:srgbClr val="434343"/>
                  </a:solidFill>
                  <a:prstDash val="solid"/>
                  <a:round/>
                  <a:headEnd type="none" w="sm" len="sm"/>
                  <a:tailEnd type="none" w="sm" len="sm"/>
                </a:ln>
              </p:spPr>
              <p:txBody>
                <a:bodyPr spcFirstLastPara="1" wrap="square" lIns="64700" tIns="64700" rIns="64700" bIns="64700" anchor="ctr" anchorCtr="0">
                  <a:noAutofit/>
                </a:bodyPr>
                <a:lstStyle/>
                <a:p>
                  <a:pPr algn="ctr"/>
                  <a:endParaRPr sz="989"/>
                </a:p>
              </p:txBody>
            </p:sp>
          </p:grpSp>
          <p:sp>
            <p:nvSpPr>
              <p:cNvPr id="376" name="Google Shape;376;p37"/>
              <p:cNvSpPr/>
              <p:nvPr/>
            </p:nvSpPr>
            <p:spPr>
              <a:xfrm>
                <a:off x="1825308" y="1462452"/>
                <a:ext cx="778200" cy="453900"/>
              </a:xfrm>
              <a:prstGeom prst="roundRect">
                <a:avLst>
                  <a:gd name="adj" fmla="val 16667"/>
                </a:avLst>
              </a:prstGeom>
              <a:noFill/>
              <a:ln>
                <a:noFill/>
              </a:ln>
            </p:spPr>
            <p:txBody>
              <a:bodyPr spcFirstLastPara="1" wrap="square" lIns="36467" tIns="36467" rIns="36467" bIns="36467" anchor="ctr" anchorCtr="0">
                <a:noAutofit/>
              </a:bodyPr>
              <a:lstStyle/>
              <a:p>
                <a:pPr algn="ctr"/>
                <a:r>
                  <a:rPr lang="en-GB" sz="2245">
                    <a:solidFill>
                      <a:srgbClr val="434343"/>
                    </a:solidFill>
                    <a:latin typeface="Calibri"/>
                    <a:ea typeface="Calibri"/>
                    <a:cs typeface="Calibri"/>
                    <a:sym typeface="Calibri"/>
                  </a:rPr>
                  <a:t>Robot Actions</a:t>
                </a:r>
                <a:endParaRPr sz="2245">
                  <a:solidFill>
                    <a:srgbClr val="434343"/>
                  </a:solidFill>
                  <a:latin typeface="Calibri"/>
                  <a:ea typeface="Calibri"/>
                  <a:cs typeface="Calibri"/>
                  <a:sym typeface="Calibri"/>
                </a:endParaRPr>
              </a:p>
            </p:txBody>
          </p:sp>
          <p:pic>
            <p:nvPicPr>
              <p:cNvPr id="377" name="Google Shape;377;p37" title="NEO-Beta_STILL-01.jpg"/>
              <p:cNvPicPr preferRelativeResize="0"/>
              <p:nvPr/>
            </p:nvPicPr>
            <p:blipFill rotWithShape="1">
              <a:blip r:embed="rId3">
                <a:alphaModFix/>
              </a:blip>
              <a:srcRect l="27134" t="6068" r="24661"/>
              <a:stretch/>
            </p:blipFill>
            <p:spPr>
              <a:xfrm>
                <a:off x="1411208" y="1455672"/>
                <a:ext cx="414106" cy="453908"/>
              </a:xfrm>
              <a:prstGeom prst="rect">
                <a:avLst/>
              </a:prstGeom>
              <a:noFill/>
              <a:ln>
                <a:noFill/>
              </a:ln>
            </p:spPr>
          </p:pic>
        </p:grpSp>
      </p:grpSp>
      <p:grpSp>
        <p:nvGrpSpPr>
          <p:cNvPr id="378" name="Google Shape;378;p37"/>
          <p:cNvGrpSpPr/>
          <p:nvPr/>
        </p:nvGrpSpPr>
        <p:grpSpPr>
          <a:xfrm>
            <a:off x="2689432" y="2247836"/>
            <a:ext cx="3417857" cy="4113411"/>
            <a:chOff x="2017073" y="1653142"/>
            <a:chExt cx="2563393" cy="3085058"/>
          </a:xfrm>
        </p:grpSpPr>
        <p:sp>
          <p:nvSpPr>
            <p:cNvPr id="379" name="Google Shape;379;p37"/>
            <p:cNvSpPr/>
            <p:nvPr/>
          </p:nvSpPr>
          <p:spPr>
            <a:xfrm rot="5400000">
              <a:off x="2501156" y="3034090"/>
              <a:ext cx="1486200" cy="312300"/>
            </a:xfrm>
            <a:prstGeom prst="roundRect">
              <a:avLst>
                <a:gd name="adj" fmla="val 16667"/>
              </a:avLst>
            </a:prstGeom>
            <a:solidFill>
              <a:srgbClr val="D5E8D4"/>
            </a:solidFill>
            <a:ln w="38100" cap="flat" cmpd="sng">
              <a:solidFill>
                <a:srgbClr val="82B366"/>
              </a:solidFill>
              <a:prstDash val="solid"/>
              <a:round/>
              <a:headEnd type="none" w="sm" len="sm"/>
              <a:tailEnd type="none" w="sm" len="sm"/>
            </a:ln>
          </p:spPr>
          <p:txBody>
            <a:bodyPr spcFirstLastPara="1" wrap="square" lIns="121900" tIns="121900" rIns="121900" bIns="121900" anchor="ctr" anchorCtr="0">
              <a:noAutofit/>
            </a:bodyPr>
            <a:lstStyle/>
            <a:p>
              <a:pPr algn="ctr"/>
              <a:r>
                <a:rPr lang="en-GB" sz="2200">
                  <a:solidFill>
                    <a:srgbClr val="434343"/>
                  </a:solidFill>
                  <a:latin typeface="Calibri"/>
                  <a:ea typeface="Calibri"/>
                  <a:cs typeface="Calibri"/>
                  <a:sym typeface="Calibri"/>
                </a:rPr>
                <a:t>Layer Norm</a:t>
              </a:r>
              <a:endParaRPr sz="2200">
                <a:solidFill>
                  <a:srgbClr val="434343"/>
                </a:solidFill>
                <a:latin typeface="Calibri"/>
                <a:ea typeface="Calibri"/>
                <a:cs typeface="Calibri"/>
                <a:sym typeface="Calibri"/>
              </a:endParaRPr>
            </a:p>
          </p:txBody>
        </p:sp>
        <p:grpSp>
          <p:nvGrpSpPr>
            <p:cNvPr id="380" name="Google Shape;380;p37"/>
            <p:cNvGrpSpPr/>
            <p:nvPr/>
          </p:nvGrpSpPr>
          <p:grpSpPr>
            <a:xfrm>
              <a:off x="3556401" y="1653142"/>
              <a:ext cx="548687" cy="548687"/>
              <a:chOff x="1605650" y="1551225"/>
              <a:chExt cx="887700" cy="887700"/>
            </a:xfrm>
          </p:grpSpPr>
          <p:sp>
            <p:nvSpPr>
              <p:cNvPr id="381" name="Google Shape;381;p37"/>
              <p:cNvSpPr/>
              <p:nvPr/>
            </p:nvSpPr>
            <p:spPr>
              <a:xfrm>
                <a:off x="1605650" y="15512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2" name="Google Shape;382;p37"/>
              <p:cNvSpPr/>
              <p:nvPr/>
            </p:nvSpPr>
            <p:spPr>
              <a:xfrm>
                <a:off x="1605650" y="18560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3" name="Google Shape;383;p37"/>
              <p:cNvSpPr/>
              <p:nvPr/>
            </p:nvSpPr>
            <p:spPr>
              <a:xfrm>
                <a:off x="1605650" y="21608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4" name="Google Shape;384;p37"/>
              <p:cNvSpPr/>
              <p:nvPr/>
            </p:nvSpPr>
            <p:spPr>
              <a:xfrm>
                <a:off x="1910450" y="21608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5" name="Google Shape;385;p37"/>
              <p:cNvSpPr/>
              <p:nvPr/>
            </p:nvSpPr>
            <p:spPr>
              <a:xfrm>
                <a:off x="1910450" y="18560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6" name="Google Shape;386;p37"/>
              <p:cNvSpPr/>
              <p:nvPr/>
            </p:nvSpPr>
            <p:spPr>
              <a:xfrm>
                <a:off x="1910450" y="15512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7" name="Google Shape;387;p37"/>
              <p:cNvSpPr/>
              <p:nvPr/>
            </p:nvSpPr>
            <p:spPr>
              <a:xfrm>
                <a:off x="2215250" y="15512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8" name="Google Shape;388;p37"/>
              <p:cNvSpPr/>
              <p:nvPr/>
            </p:nvSpPr>
            <p:spPr>
              <a:xfrm>
                <a:off x="2215250" y="18560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89" name="Google Shape;389;p37"/>
              <p:cNvSpPr/>
              <p:nvPr/>
            </p:nvSpPr>
            <p:spPr>
              <a:xfrm>
                <a:off x="2215250" y="2160825"/>
                <a:ext cx="278100" cy="278100"/>
              </a:xfrm>
              <a:prstGeom prst="rect">
                <a:avLst/>
              </a:prstGeom>
              <a:solidFill>
                <a:srgbClr val="F8CEC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390" name="Google Shape;390;p37"/>
            <p:cNvGrpSpPr/>
            <p:nvPr/>
          </p:nvGrpSpPr>
          <p:grpSpPr>
            <a:xfrm>
              <a:off x="3556401" y="2284513"/>
              <a:ext cx="548687" cy="548687"/>
              <a:chOff x="1605650" y="1551225"/>
              <a:chExt cx="887700" cy="887700"/>
            </a:xfrm>
          </p:grpSpPr>
          <p:sp>
            <p:nvSpPr>
              <p:cNvPr id="391" name="Google Shape;391;p37"/>
              <p:cNvSpPr/>
              <p:nvPr/>
            </p:nvSpPr>
            <p:spPr>
              <a:xfrm>
                <a:off x="1605650" y="15512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2" name="Google Shape;392;p37"/>
              <p:cNvSpPr/>
              <p:nvPr/>
            </p:nvSpPr>
            <p:spPr>
              <a:xfrm>
                <a:off x="1605650" y="18560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3" name="Google Shape;393;p37"/>
              <p:cNvSpPr/>
              <p:nvPr/>
            </p:nvSpPr>
            <p:spPr>
              <a:xfrm>
                <a:off x="1605650" y="21608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4" name="Google Shape;394;p37"/>
              <p:cNvSpPr/>
              <p:nvPr/>
            </p:nvSpPr>
            <p:spPr>
              <a:xfrm>
                <a:off x="1910450" y="21608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5" name="Google Shape;395;p37"/>
              <p:cNvSpPr/>
              <p:nvPr/>
            </p:nvSpPr>
            <p:spPr>
              <a:xfrm>
                <a:off x="1910450" y="18560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6" name="Google Shape;396;p37"/>
              <p:cNvSpPr/>
              <p:nvPr/>
            </p:nvSpPr>
            <p:spPr>
              <a:xfrm>
                <a:off x="1910450" y="15512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7" name="Google Shape;397;p37"/>
              <p:cNvSpPr/>
              <p:nvPr/>
            </p:nvSpPr>
            <p:spPr>
              <a:xfrm>
                <a:off x="2215250" y="15512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8" name="Google Shape;398;p37"/>
              <p:cNvSpPr/>
              <p:nvPr/>
            </p:nvSpPr>
            <p:spPr>
              <a:xfrm>
                <a:off x="2215250" y="18560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399" name="Google Shape;399;p37"/>
              <p:cNvSpPr/>
              <p:nvPr/>
            </p:nvSpPr>
            <p:spPr>
              <a:xfrm>
                <a:off x="2215250" y="2160825"/>
                <a:ext cx="278100" cy="278100"/>
              </a:xfrm>
              <a:prstGeom prst="rect">
                <a:avLst/>
              </a:prstGeom>
              <a:solidFill>
                <a:srgbClr val="6C8EBF"/>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400" name="Google Shape;400;p37"/>
            <p:cNvGrpSpPr/>
            <p:nvPr/>
          </p:nvGrpSpPr>
          <p:grpSpPr>
            <a:xfrm>
              <a:off x="3556401" y="2915884"/>
              <a:ext cx="548687" cy="548687"/>
              <a:chOff x="1605650" y="1551225"/>
              <a:chExt cx="887700" cy="887700"/>
            </a:xfrm>
          </p:grpSpPr>
          <p:sp>
            <p:nvSpPr>
              <p:cNvPr id="401" name="Google Shape;401;p37"/>
              <p:cNvSpPr/>
              <p:nvPr/>
            </p:nvSpPr>
            <p:spPr>
              <a:xfrm>
                <a:off x="1605650" y="15512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2" name="Google Shape;402;p37"/>
              <p:cNvSpPr/>
              <p:nvPr/>
            </p:nvSpPr>
            <p:spPr>
              <a:xfrm>
                <a:off x="1605650" y="18560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3" name="Google Shape;403;p37"/>
              <p:cNvSpPr/>
              <p:nvPr/>
            </p:nvSpPr>
            <p:spPr>
              <a:xfrm>
                <a:off x="1605650" y="21608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4" name="Google Shape;404;p37"/>
              <p:cNvSpPr/>
              <p:nvPr/>
            </p:nvSpPr>
            <p:spPr>
              <a:xfrm>
                <a:off x="1910450" y="21608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5" name="Google Shape;405;p37"/>
              <p:cNvSpPr/>
              <p:nvPr/>
            </p:nvSpPr>
            <p:spPr>
              <a:xfrm>
                <a:off x="1910450" y="18560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6" name="Google Shape;406;p37"/>
              <p:cNvSpPr/>
              <p:nvPr/>
            </p:nvSpPr>
            <p:spPr>
              <a:xfrm>
                <a:off x="1910450" y="15512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7" name="Google Shape;407;p37"/>
              <p:cNvSpPr/>
              <p:nvPr/>
            </p:nvSpPr>
            <p:spPr>
              <a:xfrm>
                <a:off x="2215250" y="15512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8" name="Google Shape;408;p37"/>
              <p:cNvSpPr/>
              <p:nvPr/>
            </p:nvSpPr>
            <p:spPr>
              <a:xfrm>
                <a:off x="2215250" y="18560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09" name="Google Shape;409;p37"/>
              <p:cNvSpPr/>
              <p:nvPr/>
            </p:nvSpPr>
            <p:spPr>
              <a:xfrm>
                <a:off x="2215250" y="2160825"/>
                <a:ext cx="278100" cy="278100"/>
              </a:xfrm>
              <a:prstGeom prst="rect">
                <a:avLst/>
              </a:prstGeom>
              <a:solidFill>
                <a:srgbClr val="CFE2F2"/>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410" name="Google Shape;410;p37"/>
            <p:cNvGrpSpPr/>
            <p:nvPr/>
          </p:nvGrpSpPr>
          <p:grpSpPr>
            <a:xfrm>
              <a:off x="3556401" y="3558142"/>
              <a:ext cx="548687" cy="548687"/>
              <a:chOff x="1605650" y="1551225"/>
              <a:chExt cx="887700" cy="887700"/>
            </a:xfrm>
          </p:grpSpPr>
          <p:sp>
            <p:nvSpPr>
              <p:cNvPr id="411" name="Google Shape;411;p37"/>
              <p:cNvSpPr/>
              <p:nvPr/>
            </p:nvSpPr>
            <p:spPr>
              <a:xfrm>
                <a:off x="1605650" y="15512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2" name="Google Shape;412;p37"/>
              <p:cNvSpPr/>
              <p:nvPr/>
            </p:nvSpPr>
            <p:spPr>
              <a:xfrm>
                <a:off x="1605650" y="18560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3" name="Google Shape;413;p37"/>
              <p:cNvSpPr/>
              <p:nvPr/>
            </p:nvSpPr>
            <p:spPr>
              <a:xfrm>
                <a:off x="1605650" y="21608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4" name="Google Shape;414;p37"/>
              <p:cNvSpPr/>
              <p:nvPr/>
            </p:nvSpPr>
            <p:spPr>
              <a:xfrm>
                <a:off x="1910450" y="21608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5" name="Google Shape;415;p37"/>
              <p:cNvSpPr/>
              <p:nvPr/>
            </p:nvSpPr>
            <p:spPr>
              <a:xfrm>
                <a:off x="1910450" y="18560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6" name="Google Shape;416;p37"/>
              <p:cNvSpPr/>
              <p:nvPr/>
            </p:nvSpPr>
            <p:spPr>
              <a:xfrm>
                <a:off x="1910450" y="15512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7" name="Google Shape;417;p37"/>
              <p:cNvSpPr/>
              <p:nvPr/>
            </p:nvSpPr>
            <p:spPr>
              <a:xfrm>
                <a:off x="2215250" y="15512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8" name="Google Shape;418;p37"/>
              <p:cNvSpPr/>
              <p:nvPr/>
            </p:nvSpPr>
            <p:spPr>
              <a:xfrm>
                <a:off x="2215250" y="18560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19" name="Google Shape;419;p37"/>
              <p:cNvSpPr/>
              <p:nvPr/>
            </p:nvSpPr>
            <p:spPr>
              <a:xfrm>
                <a:off x="2215250" y="2160825"/>
                <a:ext cx="278100" cy="278100"/>
              </a:xfrm>
              <a:prstGeom prst="rect">
                <a:avLst/>
              </a:prstGeom>
              <a:solidFill>
                <a:srgbClr val="D5E8D4"/>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grpSp>
          <p:nvGrpSpPr>
            <p:cNvPr id="420" name="Google Shape;420;p37"/>
            <p:cNvGrpSpPr/>
            <p:nvPr/>
          </p:nvGrpSpPr>
          <p:grpSpPr>
            <a:xfrm>
              <a:off x="3556401" y="4189513"/>
              <a:ext cx="548687" cy="548687"/>
              <a:chOff x="1605650" y="1551225"/>
              <a:chExt cx="887700" cy="887700"/>
            </a:xfrm>
          </p:grpSpPr>
          <p:sp>
            <p:nvSpPr>
              <p:cNvPr id="421" name="Google Shape;421;p37"/>
              <p:cNvSpPr/>
              <p:nvPr/>
            </p:nvSpPr>
            <p:spPr>
              <a:xfrm>
                <a:off x="1605650" y="15512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2" name="Google Shape;422;p37"/>
              <p:cNvSpPr/>
              <p:nvPr/>
            </p:nvSpPr>
            <p:spPr>
              <a:xfrm>
                <a:off x="1605650" y="18560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3" name="Google Shape;423;p37"/>
              <p:cNvSpPr/>
              <p:nvPr/>
            </p:nvSpPr>
            <p:spPr>
              <a:xfrm>
                <a:off x="1605650" y="21608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4" name="Google Shape;424;p37"/>
              <p:cNvSpPr/>
              <p:nvPr/>
            </p:nvSpPr>
            <p:spPr>
              <a:xfrm>
                <a:off x="1910450" y="21608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5" name="Google Shape;425;p37"/>
              <p:cNvSpPr/>
              <p:nvPr/>
            </p:nvSpPr>
            <p:spPr>
              <a:xfrm>
                <a:off x="1910450" y="18560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6" name="Google Shape;426;p37"/>
              <p:cNvSpPr/>
              <p:nvPr/>
            </p:nvSpPr>
            <p:spPr>
              <a:xfrm>
                <a:off x="1910450" y="15512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7" name="Google Shape;427;p37"/>
              <p:cNvSpPr/>
              <p:nvPr/>
            </p:nvSpPr>
            <p:spPr>
              <a:xfrm>
                <a:off x="2215250" y="15512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8" name="Google Shape;428;p37"/>
              <p:cNvSpPr/>
              <p:nvPr/>
            </p:nvSpPr>
            <p:spPr>
              <a:xfrm>
                <a:off x="2215250" y="18560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sp>
            <p:nvSpPr>
              <p:cNvPr id="429" name="Google Shape;429;p37"/>
              <p:cNvSpPr/>
              <p:nvPr/>
            </p:nvSpPr>
            <p:spPr>
              <a:xfrm>
                <a:off x="2215250" y="2160825"/>
                <a:ext cx="278100" cy="278100"/>
              </a:xfrm>
              <a:prstGeom prst="rect">
                <a:avLst/>
              </a:prstGeom>
              <a:solidFill>
                <a:srgbClr val="D6B75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1153">
                  <a:latin typeface="Inter"/>
                  <a:ea typeface="Inter"/>
                  <a:cs typeface="Inter"/>
                  <a:sym typeface="Inter"/>
                </a:endParaRPr>
              </a:p>
            </p:txBody>
          </p:sp>
        </p:grpSp>
        <p:sp>
          <p:nvSpPr>
            <p:cNvPr id="430" name="Google Shape;430;p37"/>
            <p:cNvSpPr/>
            <p:nvPr/>
          </p:nvSpPr>
          <p:spPr>
            <a:xfrm>
              <a:off x="4251966" y="3029815"/>
              <a:ext cx="328500" cy="328500"/>
            </a:xfrm>
            <a:prstGeom prst="flowChartOr">
              <a:avLst/>
            </a:prstGeom>
            <a:noFill/>
            <a:ln w="20225" cap="flat" cmpd="sng">
              <a:solidFill>
                <a:srgbClr val="434343"/>
              </a:solidFill>
              <a:prstDash val="solid"/>
              <a:round/>
              <a:headEnd type="none" w="sm" len="sm"/>
              <a:tailEnd type="none" w="sm" len="sm"/>
            </a:ln>
          </p:spPr>
          <p:txBody>
            <a:bodyPr spcFirstLastPara="1" wrap="square" lIns="64700" tIns="64700" rIns="64700" bIns="64700" anchor="ctr" anchorCtr="0">
              <a:noAutofit/>
            </a:bodyPr>
            <a:lstStyle/>
            <a:p>
              <a:pPr algn="ctr"/>
              <a:endParaRPr sz="989"/>
            </a:p>
          </p:txBody>
        </p:sp>
        <p:cxnSp>
          <p:nvCxnSpPr>
            <p:cNvPr id="431" name="Google Shape;431;p37"/>
            <p:cNvCxnSpPr>
              <a:stCxn id="367" idx="6"/>
              <a:endCxn id="379" idx="2"/>
            </p:cNvCxnSpPr>
            <p:nvPr/>
          </p:nvCxnSpPr>
          <p:spPr>
            <a:xfrm>
              <a:off x="2017073" y="3185435"/>
              <a:ext cx="1071000" cy="4800"/>
            </a:xfrm>
            <a:prstGeom prst="straightConnector1">
              <a:avLst/>
            </a:prstGeom>
            <a:noFill/>
            <a:ln w="19050" cap="flat" cmpd="sng">
              <a:solidFill>
                <a:schemeClr val="dk2"/>
              </a:solidFill>
              <a:prstDash val="solid"/>
              <a:round/>
              <a:headEnd type="none" w="med" len="med"/>
              <a:tailEnd type="none" w="med" len="med"/>
            </a:ln>
          </p:spPr>
        </p:cxnSp>
        <p:cxnSp>
          <p:nvCxnSpPr>
            <p:cNvPr id="432" name="Google Shape;432;p37"/>
            <p:cNvCxnSpPr>
              <a:stCxn id="379" idx="0"/>
              <a:endCxn id="402" idx="1"/>
            </p:cNvCxnSpPr>
            <p:nvPr/>
          </p:nvCxnSpPr>
          <p:spPr>
            <a:xfrm>
              <a:off x="3400406" y="3190240"/>
              <a:ext cx="156000" cy="0"/>
            </a:xfrm>
            <a:prstGeom prst="straightConnector1">
              <a:avLst/>
            </a:prstGeom>
            <a:noFill/>
            <a:ln w="19050" cap="flat" cmpd="sng">
              <a:solidFill>
                <a:schemeClr val="dk2"/>
              </a:solidFill>
              <a:prstDash val="solid"/>
              <a:round/>
              <a:headEnd type="none" w="med" len="med"/>
              <a:tailEnd type="none" w="med" len="med"/>
            </a:ln>
          </p:spPr>
        </p:cxnSp>
        <p:cxnSp>
          <p:nvCxnSpPr>
            <p:cNvPr id="433" name="Google Shape;433;p37"/>
            <p:cNvCxnSpPr>
              <a:stCxn id="408" idx="3"/>
              <a:endCxn id="430" idx="2"/>
            </p:cNvCxnSpPr>
            <p:nvPr/>
          </p:nvCxnSpPr>
          <p:spPr>
            <a:xfrm>
              <a:off x="4105088" y="3190228"/>
              <a:ext cx="147000" cy="3900"/>
            </a:xfrm>
            <a:prstGeom prst="straightConnector1">
              <a:avLst/>
            </a:prstGeom>
            <a:noFill/>
            <a:ln w="19050" cap="flat" cmpd="sng">
              <a:solidFill>
                <a:schemeClr val="dk2"/>
              </a:solidFill>
              <a:prstDash val="solid"/>
              <a:round/>
              <a:headEnd type="none" w="med" len="med"/>
              <a:tailEnd type="none" w="med" len="med"/>
            </a:ln>
          </p:spPr>
        </p:cxnSp>
        <p:cxnSp>
          <p:nvCxnSpPr>
            <p:cNvPr id="434" name="Google Shape;434;p37"/>
            <p:cNvCxnSpPr>
              <a:stCxn id="367" idx="6"/>
              <a:endCxn id="430" idx="4"/>
            </p:cNvCxnSpPr>
            <p:nvPr/>
          </p:nvCxnSpPr>
          <p:spPr>
            <a:xfrm>
              <a:off x="2017073" y="3185435"/>
              <a:ext cx="2399100" cy="172800"/>
            </a:xfrm>
            <a:prstGeom prst="bentConnector4">
              <a:avLst>
                <a:gd name="adj1" fmla="val 39905"/>
                <a:gd name="adj2" fmla="val 1039630"/>
              </a:avLst>
            </a:prstGeom>
            <a:noFill/>
            <a:ln w="19050" cap="flat" cmpd="sng">
              <a:solidFill>
                <a:schemeClr val="dk2"/>
              </a:solidFill>
              <a:prstDash val="solid"/>
              <a:round/>
              <a:headEnd type="none" w="med" len="med"/>
              <a:tailEnd type="none" w="med" len="med"/>
            </a:ln>
          </p:spPr>
        </p:cxnSp>
      </p:grpSp>
      <p:grpSp>
        <p:nvGrpSpPr>
          <p:cNvPr id="435" name="Google Shape;435;p37"/>
          <p:cNvGrpSpPr/>
          <p:nvPr/>
        </p:nvGrpSpPr>
        <p:grpSpPr>
          <a:xfrm>
            <a:off x="8423035" y="3317992"/>
            <a:ext cx="2135779" cy="1981617"/>
            <a:chOff x="6317276" y="2455757"/>
            <a:chExt cx="1601834" cy="1486212"/>
          </a:xfrm>
        </p:grpSpPr>
        <p:sp>
          <p:nvSpPr>
            <p:cNvPr id="436" name="Google Shape;436;p37"/>
            <p:cNvSpPr/>
            <p:nvPr/>
          </p:nvSpPr>
          <p:spPr>
            <a:xfrm rot="5400000">
              <a:off x="5923600" y="3042720"/>
              <a:ext cx="1486200" cy="312300"/>
            </a:xfrm>
            <a:prstGeom prst="roundRect">
              <a:avLst>
                <a:gd name="adj" fmla="val 16667"/>
              </a:avLst>
            </a:prstGeom>
            <a:solidFill>
              <a:srgbClr val="D5E8D4"/>
            </a:solidFill>
            <a:ln w="38100" cap="flat" cmpd="sng">
              <a:solidFill>
                <a:srgbClr val="82B366"/>
              </a:solidFill>
              <a:prstDash val="solid"/>
              <a:round/>
              <a:headEnd type="none" w="sm" len="sm"/>
              <a:tailEnd type="none" w="sm" len="sm"/>
            </a:ln>
          </p:spPr>
          <p:txBody>
            <a:bodyPr spcFirstLastPara="1" wrap="square" lIns="121900" tIns="121900" rIns="121900" bIns="121900" anchor="ctr" anchorCtr="0">
              <a:noAutofit/>
            </a:bodyPr>
            <a:lstStyle/>
            <a:p>
              <a:pPr algn="ctr"/>
              <a:r>
                <a:rPr lang="en-GB" sz="2200">
                  <a:solidFill>
                    <a:srgbClr val="434343"/>
                  </a:solidFill>
                  <a:latin typeface="Calibri"/>
                  <a:ea typeface="Calibri"/>
                  <a:cs typeface="Calibri"/>
                  <a:sym typeface="Calibri"/>
                </a:rPr>
                <a:t>Layer Norm</a:t>
              </a:r>
              <a:endParaRPr sz="2200">
                <a:solidFill>
                  <a:srgbClr val="434343"/>
                </a:solidFill>
                <a:latin typeface="Calibri"/>
                <a:ea typeface="Calibri"/>
                <a:cs typeface="Calibri"/>
                <a:sym typeface="Calibri"/>
              </a:endParaRPr>
            </a:p>
          </p:txBody>
        </p:sp>
        <p:sp>
          <p:nvSpPr>
            <p:cNvPr id="437" name="Google Shape;437;p37"/>
            <p:cNvSpPr/>
            <p:nvPr/>
          </p:nvSpPr>
          <p:spPr>
            <a:xfrm rot="5400000">
              <a:off x="6478605" y="2995457"/>
              <a:ext cx="1486200" cy="406800"/>
            </a:xfrm>
            <a:prstGeom prst="roundRect">
              <a:avLst>
                <a:gd name="adj" fmla="val 16667"/>
              </a:avLst>
            </a:prstGeom>
            <a:solidFill>
              <a:srgbClr val="FFF2CC"/>
            </a:solidFill>
            <a:ln w="38100" cap="flat" cmpd="sng">
              <a:solidFill>
                <a:srgbClr val="D6B758"/>
              </a:solidFill>
              <a:prstDash val="solid"/>
              <a:round/>
              <a:headEnd type="none" w="sm" len="sm"/>
              <a:tailEnd type="none" w="sm" len="sm"/>
            </a:ln>
          </p:spPr>
          <p:txBody>
            <a:bodyPr spcFirstLastPara="1" wrap="square" lIns="121900" tIns="121900" rIns="121900" bIns="121900" anchor="ctr" anchorCtr="0">
              <a:noAutofit/>
            </a:bodyPr>
            <a:lstStyle/>
            <a:p>
              <a:pPr algn="ctr"/>
              <a:r>
                <a:rPr lang="en-GB" sz="2200">
                  <a:solidFill>
                    <a:srgbClr val="434343"/>
                  </a:solidFill>
                  <a:latin typeface="Calibri"/>
                  <a:ea typeface="Calibri"/>
                  <a:cs typeface="Calibri"/>
                  <a:sym typeface="Calibri"/>
                </a:rPr>
                <a:t>FFN</a:t>
              </a:r>
              <a:endParaRPr sz="2200">
                <a:solidFill>
                  <a:srgbClr val="434343"/>
                </a:solidFill>
                <a:latin typeface="Calibri"/>
                <a:ea typeface="Calibri"/>
                <a:cs typeface="Calibri"/>
                <a:sym typeface="Calibri"/>
              </a:endParaRPr>
            </a:p>
          </p:txBody>
        </p:sp>
        <p:cxnSp>
          <p:nvCxnSpPr>
            <p:cNvPr id="438" name="Google Shape;438;p37"/>
            <p:cNvCxnSpPr>
              <a:stCxn id="439" idx="6"/>
              <a:endCxn id="436" idx="2"/>
            </p:cNvCxnSpPr>
            <p:nvPr/>
          </p:nvCxnSpPr>
          <p:spPr>
            <a:xfrm>
              <a:off x="6317276" y="3197662"/>
              <a:ext cx="193200" cy="1200"/>
            </a:xfrm>
            <a:prstGeom prst="straightConnector1">
              <a:avLst/>
            </a:prstGeom>
            <a:noFill/>
            <a:ln w="19050" cap="flat" cmpd="sng">
              <a:solidFill>
                <a:schemeClr val="dk2"/>
              </a:solidFill>
              <a:prstDash val="solid"/>
              <a:round/>
              <a:headEnd type="none" w="med" len="med"/>
              <a:tailEnd type="none" w="med" len="med"/>
            </a:ln>
          </p:spPr>
        </p:cxnSp>
        <p:cxnSp>
          <p:nvCxnSpPr>
            <p:cNvPr id="440" name="Google Shape;440;p37"/>
            <p:cNvCxnSpPr>
              <a:stCxn id="436" idx="0"/>
              <a:endCxn id="437" idx="2"/>
            </p:cNvCxnSpPr>
            <p:nvPr/>
          </p:nvCxnSpPr>
          <p:spPr>
            <a:xfrm>
              <a:off x="6822850" y="3198870"/>
              <a:ext cx="195600" cy="0"/>
            </a:xfrm>
            <a:prstGeom prst="straightConnector1">
              <a:avLst/>
            </a:prstGeom>
            <a:noFill/>
            <a:ln w="19050" cap="flat" cmpd="sng">
              <a:solidFill>
                <a:schemeClr val="dk2"/>
              </a:solidFill>
              <a:prstDash val="solid"/>
              <a:round/>
              <a:headEnd type="none" w="med" len="med"/>
              <a:tailEnd type="none" w="med" len="med"/>
            </a:ln>
          </p:spPr>
        </p:cxnSp>
        <p:sp>
          <p:nvSpPr>
            <p:cNvPr id="441" name="Google Shape;441;p37"/>
            <p:cNvSpPr/>
            <p:nvPr/>
          </p:nvSpPr>
          <p:spPr>
            <a:xfrm>
              <a:off x="7590610" y="3033412"/>
              <a:ext cx="328500" cy="328500"/>
            </a:xfrm>
            <a:prstGeom prst="flowChartOr">
              <a:avLst/>
            </a:prstGeom>
            <a:noFill/>
            <a:ln w="20225" cap="flat" cmpd="sng">
              <a:solidFill>
                <a:srgbClr val="434343"/>
              </a:solidFill>
              <a:prstDash val="solid"/>
              <a:round/>
              <a:headEnd type="none" w="sm" len="sm"/>
              <a:tailEnd type="none" w="sm" len="sm"/>
            </a:ln>
          </p:spPr>
          <p:txBody>
            <a:bodyPr spcFirstLastPara="1" wrap="square" lIns="64700" tIns="64700" rIns="64700" bIns="64700" anchor="ctr" anchorCtr="0">
              <a:noAutofit/>
            </a:bodyPr>
            <a:lstStyle/>
            <a:p>
              <a:pPr algn="ctr"/>
              <a:endParaRPr sz="989"/>
            </a:p>
          </p:txBody>
        </p:sp>
        <p:cxnSp>
          <p:nvCxnSpPr>
            <p:cNvPr id="442" name="Google Shape;442;p37"/>
            <p:cNvCxnSpPr>
              <a:stCxn id="437" idx="0"/>
              <a:endCxn id="441" idx="2"/>
            </p:cNvCxnSpPr>
            <p:nvPr/>
          </p:nvCxnSpPr>
          <p:spPr>
            <a:xfrm rot="10800000" flipH="1">
              <a:off x="7425105" y="3197657"/>
              <a:ext cx="165600" cy="1200"/>
            </a:xfrm>
            <a:prstGeom prst="straightConnector1">
              <a:avLst/>
            </a:prstGeom>
            <a:noFill/>
            <a:ln w="19050" cap="flat" cmpd="sng">
              <a:solidFill>
                <a:schemeClr val="dk2"/>
              </a:solidFill>
              <a:prstDash val="solid"/>
              <a:round/>
              <a:headEnd type="none" w="med" len="med"/>
              <a:tailEnd type="none" w="med" len="med"/>
            </a:ln>
          </p:spPr>
        </p:cxnSp>
        <p:cxnSp>
          <p:nvCxnSpPr>
            <p:cNvPr id="443" name="Google Shape;443;p37"/>
            <p:cNvCxnSpPr>
              <a:stCxn id="439" idx="6"/>
              <a:endCxn id="441" idx="4"/>
            </p:cNvCxnSpPr>
            <p:nvPr/>
          </p:nvCxnSpPr>
          <p:spPr>
            <a:xfrm>
              <a:off x="6317276" y="3197662"/>
              <a:ext cx="1437600" cy="164100"/>
            </a:xfrm>
            <a:prstGeom prst="bentConnector4">
              <a:avLst>
                <a:gd name="adj1" fmla="val 6653"/>
                <a:gd name="adj2" fmla="val 1087296"/>
              </a:avLst>
            </a:prstGeom>
            <a:noFill/>
            <a:ln w="19050" cap="flat" cmpd="sng">
              <a:solidFill>
                <a:schemeClr val="dk2"/>
              </a:solidFill>
              <a:prstDash val="solid"/>
              <a:round/>
              <a:headEnd type="none" w="med" len="med"/>
              <a:tailEnd type="none" w="med" len="med"/>
            </a:ln>
          </p:spPr>
        </p:cxnSp>
      </p:grpSp>
      <p:grpSp>
        <p:nvGrpSpPr>
          <p:cNvPr id="444" name="Google Shape;444;p37"/>
          <p:cNvGrpSpPr/>
          <p:nvPr/>
        </p:nvGrpSpPr>
        <p:grpSpPr>
          <a:xfrm>
            <a:off x="10558814" y="3318007"/>
            <a:ext cx="1526509" cy="1981600"/>
            <a:chOff x="7919110" y="2455770"/>
            <a:chExt cx="1144882" cy="1486200"/>
          </a:xfrm>
        </p:grpSpPr>
        <p:sp>
          <p:nvSpPr>
            <p:cNvPr id="445" name="Google Shape;445;p37"/>
            <p:cNvSpPr/>
            <p:nvPr/>
          </p:nvSpPr>
          <p:spPr>
            <a:xfrm rot="5400000">
              <a:off x="7707542" y="3042720"/>
              <a:ext cx="1486200" cy="312300"/>
            </a:xfrm>
            <a:prstGeom prst="roundRect">
              <a:avLst>
                <a:gd name="adj" fmla="val 16667"/>
              </a:avLst>
            </a:prstGeom>
            <a:solidFill>
              <a:srgbClr val="D5E8D4"/>
            </a:solidFill>
            <a:ln w="38100" cap="flat" cmpd="sng">
              <a:solidFill>
                <a:srgbClr val="82B366"/>
              </a:solidFill>
              <a:prstDash val="solid"/>
              <a:round/>
              <a:headEnd type="none" w="sm" len="sm"/>
              <a:tailEnd type="none" w="sm" len="sm"/>
            </a:ln>
          </p:spPr>
          <p:txBody>
            <a:bodyPr spcFirstLastPara="1" wrap="square" lIns="121900" tIns="121900" rIns="121900" bIns="121900" anchor="ctr" anchorCtr="0">
              <a:noAutofit/>
            </a:bodyPr>
            <a:lstStyle/>
            <a:p>
              <a:pPr algn="ctr"/>
              <a:r>
                <a:rPr lang="en-GB" sz="2200">
                  <a:solidFill>
                    <a:srgbClr val="434343"/>
                  </a:solidFill>
                  <a:latin typeface="Calibri"/>
                  <a:ea typeface="Calibri"/>
                  <a:cs typeface="Calibri"/>
                  <a:sym typeface="Calibri"/>
                </a:rPr>
                <a:t>Layer Norm</a:t>
              </a:r>
              <a:endParaRPr sz="2200">
                <a:solidFill>
                  <a:srgbClr val="434343"/>
                </a:solidFill>
                <a:latin typeface="Calibri"/>
                <a:ea typeface="Calibri"/>
                <a:cs typeface="Calibri"/>
                <a:sym typeface="Calibri"/>
              </a:endParaRPr>
            </a:p>
          </p:txBody>
        </p:sp>
        <p:sp>
          <p:nvSpPr>
            <p:cNvPr id="446" name="Google Shape;446;p37"/>
            <p:cNvSpPr/>
            <p:nvPr/>
          </p:nvSpPr>
          <p:spPr>
            <a:xfrm rot="5400000">
              <a:off x="8164742" y="3042720"/>
              <a:ext cx="1486200" cy="312300"/>
            </a:xfrm>
            <a:prstGeom prst="roundRect">
              <a:avLst>
                <a:gd name="adj" fmla="val 16667"/>
              </a:avLst>
            </a:pr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GB" sz="2200">
                  <a:solidFill>
                    <a:srgbClr val="434343"/>
                  </a:solidFill>
                  <a:latin typeface="Calibri"/>
                  <a:ea typeface="Calibri"/>
                  <a:cs typeface="Calibri"/>
                  <a:sym typeface="Calibri"/>
                </a:rPr>
                <a:t>Linear</a:t>
              </a:r>
              <a:endParaRPr sz="2200">
                <a:solidFill>
                  <a:srgbClr val="434343"/>
                </a:solidFill>
                <a:latin typeface="Calibri"/>
                <a:ea typeface="Calibri"/>
                <a:cs typeface="Calibri"/>
                <a:sym typeface="Calibri"/>
              </a:endParaRPr>
            </a:p>
          </p:txBody>
        </p:sp>
        <p:cxnSp>
          <p:nvCxnSpPr>
            <p:cNvPr id="447" name="Google Shape;447;p37"/>
            <p:cNvCxnSpPr>
              <a:stCxn id="441" idx="6"/>
              <a:endCxn id="445" idx="2"/>
            </p:cNvCxnSpPr>
            <p:nvPr/>
          </p:nvCxnSpPr>
          <p:spPr>
            <a:xfrm>
              <a:off x="7919110" y="3197662"/>
              <a:ext cx="375300" cy="1200"/>
            </a:xfrm>
            <a:prstGeom prst="straightConnector1">
              <a:avLst/>
            </a:prstGeom>
            <a:noFill/>
            <a:ln w="19050" cap="flat" cmpd="sng">
              <a:solidFill>
                <a:schemeClr val="dk2"/>
              </a:solidFill>
              <a:prstDash val="solid"/>
              <a:round/>
              <a:headEnd type="none" w="med" len="med"/>
              <a:tailEnd type="none" w="med" len="med"/>
            </a:ln>
          </p:spPr>
        </p:cxnSp>
        <p:cxnSp>
          <p:nvCxnSpPr>
            <p:cNvPr id="448" name="Google Shape;448;p37"/>
            <p:cNvCxnSpPr>
              <a:stCxn id="445" idx="0"/>
              <a:endCxn id="446" idx="2"/>
            </p:cNvCxnSpPr>
            <p:nvPr/>
          </p:nvCxnSpPr>
          <p:spPr>
            <a:xfrm>
              <a:off x="8606792" y="3198870"/>
              <a:ext cx="144900" cy="0"/>
            </a:xfrm>
            <a:prstGeom prst="straightConnector1">
              <a:avLst/>
            </a:prstGeom>
            <a:noFill/>
            <a:ln w="19050" cap="flat" cmpd="sng">
              <a:solidFill>
                <a:schemeClr val="dk2"/>
              </a:solidFill>
              <a:prstDash val="solid"/>
              <a:round/>
              <a:headEnd type="none" w="med" len="med"/>
              <a:tailEnd type="none" w="med" len="med"/>
            </a:ln>
          </p:spPr>
        </p:cxnSp>
      </p:grpSp>
      <p:sp>
        <p:nvSpPr>
          <p:cNvPr id="449" name="Google Shape;449;p37"/>
          <p:cNvSpPr txBox="1"/>
          <p:nvPr/>
        </p:nvSpPr>
        <p:spPr>
          <a:xfrm>
            <a:off x="4121743" y="1770468"/>
            <a:ext cx="2315600" cy="524800"/>
          </a:xfrm>
          <a:prstGeom prst="rect">
            <a:avLst/>
          </a:prstGeom>
          <a:noFill/>
          <a:ln>
            <a:noFill/>
          </a:ln>
        </p:spPr>
        <p:txBody>
          <a:bodyPr spcFirstLastPara="1" wrap="square" lIns="121900" tIns="121900" rIns="121900" bIns="121900" anchor="t" anchorCtr="0">
            <a:noAutofit/>
          </a:bodyPr>
          <a:lstStyle/>
          <a:p>
            <a:r>
              <a:rPr lang="en-GB" sz="2000" b="1" dirty="0">
                <a:solidFill>
                  <a:srgbClr val="434343"/>
                </a:solidFill>
                <a:latin typeface="Inter"/>
                <a:ea typeface="Inter"/>
                <a:cs typeface="Inter"/>
                <a:sym typeface="Inter"/>
              </a:rPr>
              <a:t>Spatial Attention</a:t>
            </a:r>
            <a:endParaRPr sz="2000" b="1" dirty="0">
              <a:solidFill>
                <a:srgbClr val="434343"/>
              </a:solidFill>
              <a:latin typeface="Inter"/>
              <a:ea typeface="Inter"/>
              <a:cs typeface="Inter"/>
              <a:sym typeface="Inter"/>
            </a:endParaRPr>
          </a:p>
        </p:txBody>
      </p:sp>
      <p:grpSp>
        <p:nvGrpSpPr>
          <p:cNvPr id="450" name="Google Shape;450;p37"/>
          <p:cNvGrpSpPr/>
          <p:nvPr/>
        </p:nvGrpSpPr>
        <p:grpSpPr>
          <a:xfrm>
            <a:off x="6107288" y="1770481"/>
            <a:ext cx="2817179" cy="4596345"/>
            <a:chOff x="4580466" y="1295125"/>
            <a:chExt cx="2112884" cy="3447259"/>
          </a:xfrm>
        </p:grpSpPr>
        <p:sp>
          <p:nvSpPr>
            <p:cNvPr id="451" name="Google Shape;451;p37"/>
            <p:cNvSpPr/>
            <p:nvPr/>
          </p:nvSpPr>
          <p:spPr>
            <a:xfrm rot="5400000">
              <a:off x="4214295" y="3042720"/>
              <a:ext cx="1486200" cy="312300"/>
            </a:xfrm>
            <a:prstGeom prst="roundRect">
              <a:avLst>
                <a:gd name="adj" fmla="val 16667"/>
              </a:avLst>
            </a:prstGeom>
            <a:solidFill>
              <a:srgbClr val="D5E8D4"/>
            </a:solidFill>
            <a:ln w="38100" cap="flat" cmpd="sng">
              <a:solidFill>
                <a:srgbClr val="82B366"/>
              </a:solidFill>
              <a:prstDash val="solid"/>
              <a:round/>
              <a:headEnd type="none" w="sm" len="sm"/>
              <a:tailEnd type="none" w="sm" len="sm"/>
            </a:ln>
          </p:spPr>
          <p:txBody>
            <a:bodyPr spcFirstLastPara="1" wrap="square" lIns="121900" tIns="121900" rIns="121900" bIns="121900" anchor="ctr" anchorCtr="0">
              <a:noAutofit/>
            </a:bodyPr>
            <a:lstStyle/>
            <a:p>
              <a:pPr algn="ctr"/>
              <a:r>
                <a:rPr lang="en-GB" sz="2000">
                  <a:solidFill>
                    <a:srgbClr val="434343"/>
                  </a:solidFill>
                  <a:latin typeface="Calibri"/>
                  <a:ea typeface="Calibri"/>
                  <a:cs typeface="Calibri"/>
                  <a:sym typeface="Calibri"/>
                </a:rPr>
                <a:t>Layer Norm</a:t>
              </a:r>
              <a:endParaRPr sz="2000">
                <a:solidFill>
                  <a:srgbClr val="434343"/>
                </a:solidFill>
                <a:latin typeface="Calibri"/>
                <a:ea typeface="Calibri"/>
                <a:cs typeface="Calibri"/>
                <a:sym typeface="Calibri"/>
              </a:endParaRPr>
            </a:p>
          </p:txBody>
        </p:sp>
        <p:grpSp>
          <p:nvGrpSpPr>
            <p:cNvPr id="452" name="Google Shape;452;p37"/>
            <p:cNvGrpSpPr/>
            <p:nvPr/>
          </p:nvGrpSpPr>
          <p:grpSpPr>
            <a:xfrm>
              <a:off x="5276097" y="1661772"/>
              <a:ext cx="548687" cy="548687"/>
              <a:chOff x="5276097" y="1661772"/>
              <a:chExt cx="548687" cy="548687"/>
            </a:xfrm>
          </p:grpSpPr>
          <p:sp>
            <p:nvSpPr>
              <p:cNvPr id="453" name="Google Shape;453;p37"/>
              <p:cNvSpPr/>
              <p:nvPr/>
            </p:nvSpPr>
            <p:spPr>
              <a:xfrm>
                <a:off x="5276097" y="1661772"/>
                <a:ext cx="171894" cy="171894"/>
              </a:xfrm>
              <a:prstGeom prst="rect">
                <a:avLst/>
              </a:prstGeom>
              <a:solidFill>
                <a:srgbClr val="DD7E6B"/>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54" name="Google Shape;454;p37"/>
              <p:cNvSpPr/>
              <p:nvPr/>
            </p:nvSpPr>
            <p:spPr>
              <a:xfrm>
                <a:off x="5276097" y="1850169"/>
                <a:ext cx="171894" cy="171894"/>
              </a:xfrm>
              <a:prstGeom prst="rect">
                <a:avLst/>
              </a:prstGeom>
              <a:solidFill>
                <a:srgbClr val="FFE5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55" name="Google Shape;455;p37"/>
              <p:cNvSpPr/>
              <p:nvPr/>
            </p:nvSpPr>
            <p:spPr>
              <a:xfrm>
                <a:off x="5276097" y="2038566"/>
                <a:ext cx="171894" cy="171894"/>
              </a:xfrm>
              <a:prstGeom prst="rect">
                <a:avLst/>
              </a:prstGeom>
              <a:solidFill>
                <a:srgbClr val="D5A6BD"/>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56" name="Google Shape;456;p37"/>
              <p:cNvSpPr/>
              <p:nvPr/>
            </p:nvSpPr>
            <p:spPr>
              <a:xfrm>
                <a:off x="5464493" y="2038566"/>
                <a:ext cx="171894" cy="171894"/>
              </a:xfrm>
              <a:prstGeom prst="rect">
                <a:avLst/>
              </a:prstGeom>
              <a:solidFill>
                <a:srgbClr val="9FC5E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57" name="Google Shape;457;p37"/>
              <p:cNvSpPr/>
              <p:nvPr/>
            </p:nvSpPr>
            <p:spPr>
              <a:xfrm>
                <a:off x="5464493" y="1850169"/>
                <a:ext cx="171894" cy="171894"/>
              </a:xfrm>
              <a:prstGeom prst="rect">
                <a:avLst/>
              </a:prstGeom>
              <a:solidFill>
                <a:srgbClr val="B6D7A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58" name="Google Shape;458;p37"/>
              <p:cNvSpPr/>
              <p:nvPr/>
            </p:nvSpPr>
            <p:spPr>
              <a:xfrm>
                <a:off x="5464493" y="1661772"/>
                <a:ext cx="171894" cy="171894"/>
              </a:xfrm>
              <a:prstGeom prst="rect">
                <a:avLst/>
              </a:prstGeom>
              <a:solidFill>
                <a:srgbClr val="EA99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59" name="Google Shape;459;p37"/>
              <p:cNvSpPr/>
              <p:nvPr/>
            </p:nvSpPr>
            <p:spPr>
              <a:xfrm>
                <a:off x="5652890" y="1661772"/>
                <a:ext cx="171894" cy="171894"/>
              </a:xfrm>
              <a:prstGeom prst="rect">
                <a:avLst/>
              </a:prstGeom>
              <a:solidFill>
                <a:srgbClr val="F9CB9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60" name="Google Shape;460;p37"/>
              <p:cNvSpPr/>
              <p:nvPr/>
            </p:nvSpPr>
            <p:spPr>
              <a:xfrm>
                <a:off x="5652890" y="1850169"/>
                <a:ext cx="171894" cy="171894"/>
              </a:xfrm>
              <a:prstGeom prst="rect">
                <a:avLst/>
              </a:prstGeom>
              <a:solidFill>
                <a:srgbClr val="A2C4C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61" name="Google Shape;461;p37"/>
              <p:cNvSpPr/>
              <p:nvPr/>
            </p:nvSpPr>
            <p:spPr>
              <a:xfrm>
                <a:off x="5652890" y="2038566"/>
                <a:ext cx="171894" cy="171894"/>
              </a:xfrm>
              <a:prstGeom prst="rect">
                <a:avLst/>
              </a:prstGeom>
              <a:solidFill>
                <a:srgbClr val="B4A7D6"/>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grpSp>
        <p:sp>
          <p:nvSpPr>
            <p:cNvPr id="439" name="Google Shape;439;p37"/>
            <p:cNvSpPr/>
            <p:nvPr/>
          </p:nvSpPr>
          <p:spPr>
            <a:xfrm>
              <a:off x="5988776" y="3033412"/>
              <a:ext cx="328500" cy="328500"/>
            </a:xfrm>
            <a:prstGeom prst="flowChartOr">
              <a:avLst/>
            </a:prstGeom>
            <a:noFill/>
            <a:ln w="20225" cap="flat" cmpd="sng">
              <a:solidFill>
                <a:srgbClr val="434343"/>
              </a:solidFill>
              <a:prstDash val="solid"/>
              <a:round/>
              <a:headEnd type="none" w="sm" len="sm"/>
              <a:tailEnd type="none" w="sm" len="sm"/>
            </a:ln>
          </p:spPr>
          <p:txBody>
            <a:bodyPr spcFirstLastPara="1" wrap="square" lIns="64700" tIns="64700" rIns="64700" bIns="64700" anchor="ctr" anchorCtr="0">
              <a:noAutofit/>
            </a:bodyPr>
            <a:lstStyle/>
            <a:p>
              <a:pPr algn="ctr"/>
              <a:endParaRPr sz="2000"/>
            </a:p>
          </p:txBody>
        </p:sp>
        <p:cxnSp>
          <p:nvCxnSpPr>
            <p:cNvPr id="462" name="Google Shape;462;p37"/>
            <p:cNvCxnSpPr>
              <a:stCxn id="430" idx="6"/>
              <a:endCxn id="451" idx="2"/>
            </p:cNvCxnSpPr>
            <p:nvPr/>
          </p:nvCxnSpPr>
          <p:spPr>
            <a:xfrm>
              <a:off x="4580466" y="3194065"/>
              <a:ext cx="220800" cy="4800"/>
            </a:xfrm>
            <a:prstGeom prst="straightConnector1">
              <a:avLst/>
            </a:prstGeom>
            <a:noFill/>
            <a:ln w="19050" cap="flat" cmpd="sng">
              <a:solidFill>
                <a:schemeClr val="dk2"/>
              </a:solidFill>
              <a:prstDash val="solid"/>
              <a:round/>
              <a:headEnd type="none" w="med" len="med"/>
              <a:tailEnd type="none" w="med" len="med"/>
            </a:ln>
          </p:spPr>
        </p:cxnSp>
        <p:cxnSp>
          <p:nvCxnSpPr>
            <p:cNvPr id="463" name="Google Shape;463;p37"/>
            <p:cNvCxnSpPr>
              <a:stCxn id="451" idx="0"/>
              <a:endCxn id="464" idx="1"/>
            </p:cNvCxnSpPr>
            <p:nvPr/>
          </p:nvCxnSpPr>
          <p:spPr>
            <a:xfrm>
              <a:off x="5113545" y="3198870"/>
              <a:ext cx="162600" cy="0"/>
            </a:xfrm>
            <a:prstGeom prst="straightConnector1">
              <a:avLst/>
            </a:prstGeom>
            <a:noFill/>
            <a:ln w="19050" cap="flat" cmpd="sng">
              <a:solidFill>
                <a:schemeClr val="dk2"/>
              </a:solidFill>
              <a:prstDash val="solid"/>
              <a:round/>
              <a:headEnd type="none" w="med" len="med"/>
              <a:tailEnd type="none" w="med" len="med"/>
            </a:ln>
          </p:spPr>
        </p:cxnSp>
        <p:cxnSp>
          <p:nvCxnSpPr>
            <p:cNvPr id="465" name="Google Shape;465;p37"/>
            <p:cNvCxnSpPr>
              <a:stCxn id="466" idx="3"/>
              <a:endCxn id="439" idx="2"/>
            </p:cNvCxnSpPr>
            <p:nvPr/>
          </p:nvCxnSpPr>
          <p:spPr>
            <a:xfrm rot="10800000" flipH="1">
              <a:off x="5824676" y="3197662"/>
              <a:ext cx="164100" cy="1200"/>
            </a:xfrm>
            <a:prstGeom prst="straightConnector1">
              <a:avLst/>
            </a:prstGeom>
            <a:noFill/>
            <a:ln w="19050" cap="flat" cmpd="sng">
              <a:solidFill>
                <a:schemeClr val="dk2"/>
              </a:solidFill>
              <a:prstDash val="solid"/>
              <a:round/>
              <a:headEnd type="none" w="med" len="med"/>
              <a:tailEnd type="none" w="med" len="med"/>
            </a:ln>
          </p:spPr>
        </p:cxnSp>
        <p:cxnSp>
          <p:nvCxnSpPr>
            <p:cNvPr id="467" name="Google Shape;467;p37"/>
            <p:cNvCxnSpPr>
              <a:stCxn id="430" idx="6"/>
              <a:endCxn id="439" idx="4"/>
            </p:cNvCxnSpPr>
            <p:nvPr/>
          </p:nvCxnSpPr>
          <p:spPr>
            <a:xfrm>
              <a:off x="4580466" y="3194065"/>
              <a:ext cx="1572600" cy="167700"/>
            </a:xfrm>
            <a:prstGeom prst="bentConnector4">
              <a:avLst>
                <a:gd name="adj1" fmla="val 7170"/>
                <a:gd name="adj2" fmla="val 1066100"/>
              </a:avLst>
            </a:prstGeom>
            <a:noFill/>
            <a:ln w="19050" cap="flat" cmpd="sng">
              <a:solidFill>
                <a:schemeClr val="dk2"/>
              </a:solidFill>
              <a:prstDash val="solid"/>
              <a:round/>
              <a:headEnd type="none" w="med" len="med"/>
              <a:tailEnd type="none" w="med" len="med"/>
            </a:ln>
          </p:spPr>
        </p:cxnSp>
        <p:sp>
          <p:nvSpPr>
            <p:cNvPr id="468" name="Google Shape;468;p37"/>
            <p:cNvSpPr txBox="1"/>
            <p:nvPr/>
          </p:nvSpPr>
          <p:spPr>
            <a:xfrm>
              <a:off x="4791950" y="1295125"/>
              <a:ext cx="1901400" cy="393600"/>
            </a:xfrm>
            <a:prstGeom prst="rect">
              <a:avLst/>
            </a:prstGeom>
            <a:noFill/>
            <a:ln>
              <a:noFill/>
            </a:ln>
          </p:spPr>
          <p:txBody>
            <a:bodyPr spcFirstLastPara="1" wrap="square" lIns="121900" tIns="121900" rIns="121900" bIns="121900" anchor="t" anchorCtr="0">
              <a:noAutofit/>
            </a:bodyPr>
            <a:lstStyle/>
            <a:p>
              <a:r>
                <a:rPr lang="en-GB" sz="2000" b="1">
                  <a:solidFill>
                    <a:srgbClr val="434343"/>
                  </a:solidFill>
                  <a:latin typeface="Inter"/>
                  <a:ea typeface="Inter"/>
                  <a:cs typeface="Inter"/>
                  <a:sym typeface="Inter"/>
                </a:rPr>
                <a:t>Temporal Attention</a:t>
              </a:r>
              <a:endParaRPr sz="2000" b="1">
                <a:solidFill>
                  <a:srgbClr val="434343"/>
                </a:solidFill>
                <a:latin typeface="Inter"/>
                <a:ea typeface="Inter"/>
                <a:cs typeface="Inter"/>
                <a:sym typeface="Inter"/>
              </a:endParaRPr>
            </a:p>
          </p:txBody>
        </p:sp>
        <p:grpSp>
          <p:nvGrpSpPr>
            <p:cNvPr id="469" name="Google Shape;469;p37"/>
            <p:cNvGrpSpPr/>
            <p:nvPr/>
          </p:nvGrpSpPr>
          <p:grpSpPr>
            <a:xfrm>
              <a:off x="5276084" y="2271360"/>
              <a:ext cx="548694" cy="548694"/>
              <a:chOff x="5428497" y="1814172"/>
              <a:chExt cx="548694" cy="548694"/>
            </a:xfrm>
          </p:grpSpPr>
          <p:sp>
            <p:nvSpPr>
              <p:cNvPr id="470" name="Google Shape;470;p37"/>
              <p:cNvSpPr/>
              <p:nvPr/>
            </p:nvSpPr>
            <p:spPr>
              <a:xfrm>
                <a:off x="5428497" y="1814172"/>
                <a:ext cx="171900" cy="171900"/>
              </a:xfrm>
              <a:prstGeom prst="rect">
                <a:avLst/>
              </a:prstGeom>
              <a:solidFill>
                <a:srgbClr val="DD7E6B"/>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1" name="Google Shape;471;p37"/>
              <p:cNvSpPr/>
              <p:nvPr/>
            </p:nvSpPr>
            <p:spPr>
              <a:xfrm>
                <a:off x="5428497" y="2002569"/>
                <a:ext cx="171900" cy="171900"/>
              </a:xfrm>
              <a:prstGeom prst="rect">
                <a:avLst/>
              </a:prstGeom>
              <a:solidFill>
                <a:srgbClr val="FFE5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2" name="Google Shape;472;p37"/>
              <p:cNvSpPr/>
              <p:nvPr/>
            </p:nvSpPr>
            <p:spPr>
              <a:xfrm>
                <a:off x="5428497" y="2190966"/>
                <a:ext cx="171900" cy="171900"/>
              </a:xfrm>
              <a:prstGeom prst="rect">
                <a:avLst/>
              </a:prstGeom>
              <a:solidFill>
                <a:srgbClr val="D5A6BD"/>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3" name="Google Shape;473;p37"/>
              <p:cNvSpPr/>
              <p:nvPr/>
            </p:nvSpPr>
            <p:spPr>
              <a:xfrm>
                <a:off x="5616893" y="2190966"/>
                <a:ext cx="171900" cy="171900"/>
              </a:xfrm>
              <a:prstGeom prst="rect">
                <a:avLst/>
              </a:prstGeom>
              <a:solidFill>
                <a:srgbClr val="9FC5E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4" name="Google Shape;474;p37"/>
              <p:cNvSpPr/>
              <p:nvPr/>
            </p:nvSpPr>
            <p:spPr>
              <a:xfrm>
                <a:off x="5616893" y="2002569"/>
                <a:ext cx="171900" cy="171900"/>
              </a:xfrm>
              <a:prstGeom prst="rect">
                <a:avLst/>
              </a:prstGeom>
              <a:solidFill>
                <a:srgbClr val="B6D7A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5" name="Google Shape;475;p37"/>
              <p:cNvSpPr/>
              <p:nvPr/>
            </p:nvSpPr>
            <p:spPr>
              <a:xfrm>
                <a:off x="5616893" y="1814172"/>
                <a:ext cx="171900" cy="171900"/>
              </a:xfrm>
              <a:prstGeom prst="rect">
                <a:avLst/>
              </a:prstGeom>
              <a:solidFill>
                <a:srgbClr val="EA99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6" name="Google Shape;476;p37"/>
              <p:cNvSpPr/>
              <p:nvPr/>
            </p:nvSpPr>
            <p:spPr>
              <a:xfrm>
                <a:off x="5805290" y="1814172"/>
                <a:ext cx="171900" cy="171900"/>
              </a:xfrm>
              <a:prstGeom prst="rect">
                <a:avLst/>
              </a:prstGeom>
              <a:solidFill>
                <a:srgbClr val="F9CB9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7" name="Google Shape;477;p37"/>
              <p:cNvSpPr/>
              <p:nvPr/>
            </p:nvSpPr>
            <p:spPr>
              <a:xfrm>
                <a:off x="5805290" y="2002569"/>
                <a:ext cx="171900" cy="171900"/>
              </a:xfrm>
              <a:prstGeom prst="rect">
                <a:avLst/>
              </a:prstGeom>
              <a:solidFill>
                <a:srgbClr val="A2C4C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78" name="Google Shape;478;p37"/>
              <p:cNvSpPr/>
              <p:nvPr/>
            </p:nvSpPr>
            <p:spPr>
              <a:xfrm>
                <a:off x="5805290" y="2190966"/>
                <a:ext cx="171900" cy="171900"/>
              </a:xfrm>
              <a:prstGeom prst="rect">
                <a:avLst/>
              </a:prstGeom>
              <a:solidFill>
                <a:srgbClr val="B4A7D6"/>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grpSp>
        <p:grpSp>
          <p:nvGrpSpPr>
            <p:cNvPr id="479" name="Google Shape;479;p37"/>
            <p:cNvGrpSpPr/>
            <p:nvPr/>
          </p:nvGrpSpPr>
          <p:grpSpPr>
            <a:xfrm>
              <a:off x="5276097" y="2924268"/>
              <a:ext cx="548694" cy="548694"/>
              <a:chOff x="5428497" y="1814172"/>
              <a:chExt cx="548694" cy="548694"/>
            </a:xfrm>
          </p:grpSpPr>
          <p:sp>
            <p:nvSpPr>
              <p:cNvPr id="480" name="Google Shape;480;p37"/>
              <p:cNvSpPr/>
              <p:nvPr/>
            </p:nvSpPr>
            <p:spPr>
              <a:xfrm>
                <a:off x="5428497" y="1814172"/>
                <a:ext cx="171900" cy="171900"/>
              </a:xfrm>
              <a:prstGeom prst="rect">
                <a:avLst/>
              </a:prstGeom>
              <a:solidFill>
                <a:srgbClr val="DD7E6B"/>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1" name="Google Shape;481;p37"/>
              <p:cNvSpPr/>
              <p:nvPr/>
            </p:nvSpPr>
            <p:spPr>
              <a:xfrm>
                <a:off x="5428497" y="2002569"/>
                <a:ext cx="171900" cy="171900"/>
              </a:xfrm>
              <a:prstGeom prst="rect">
                <a:avLst/>
              </a:prstGeom>
              <a:solidFill>
                <a:srgbClr val="FFE5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2" name="Google Shape;482;p37"/>
              <p:cNvSpPr/>
              <p:nvPr/>
            </p:nvSpPr>
            <p:spPr>
              <a:xfrm>
                <a:off x="5428497" y="2190966"/>
                <a:ext cx="171900" cy="171900"/>
              </a:xfrm>
              <a:prstGeom prst="rect">
                <a:avLst/>
              </a:prstGeom>
              <a:solidFill>
                <a:srgbClr val="D5A6BD"/>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3" name="Google Shape;483;p37"/>
              <p:cNvSpPr/>
              <p:nvPr/>
            </p:nvSpPr>
            <p:spPr>
              <a:xfrm>
                <a:off x="5616893" y="2190966"/>
                <a:ext cx="171900" cy="171900"/>
              </a:xfrm>
              <a:prstGeom prst="rect">
                <a:avLst/>
              </a:prstGeom>
              <a:solidFill>
                <a:srgbClr val="9FC5E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4" name="Google Shape;484;p37"/>
              <p:cNvSpPr/>
              <p:nvPr/>
            </p:nvSpPr>
            <p:spPr>
              <a:xfrm>
                <a:off x="5616893" y="2002569"/>
                <a:ext cx="171900" cy="171900"/>
              </a:xfrm>
              <a:prstGeom prst="rect">
                <a:avLst/>
              </a:prstGeom>
              <a:solidFill>
                <a:srgbClr val="B6D7A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5" name="Google Shape;485;p37"/>
              <p:cNvSpPr/>
              <p:nvPr/>
            </p:nvSpPr>
            <p:spPr>
              <a:xfrm>
                <a:off x="5616893" y="1814172"/>
                <a:ext cx="171900" cy="171900"/>
              </a:xfrm>
              <a:prstGeom prst="rect">
                <a:avLst/>
              </a:prstGeom>
              <a:solidFill>
                <a:srgbClr val="EA99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6" name="Google Shape;486;p37"/>
              <p:cNvSpPr/>
              <p:nvPr/>
            </p:nvSpPr>
            <p:spPr>
              <a:xfrm>
                <a:off x="5805290" y="1814172"/>
                <a:ext cx="171900" cy="171900"/>
              </a:xfrm>
              <a:prstGeom prst="rect">
                <a:avLst/>
              </a:prstGeom>
              <a:solidFill>
                <a:srgbClr val="F9CB9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7" name="Google Shape;487;p37"/>
              <p:cNvSpPr/>
              <p:nvPr/>
            </p:nvSpPr>
            <p:spPr>
              <a:xfrm>
                <a:off x="5805290" y="2002569"/>
                <a:ext cx="171900" cy="171900"/>
              </a:xfrm>
              <a:prstGeom prst="rect">
                <a:avLst/>
              </a:prstGeom>
              <a:solidFill>
                <a:srgbClr val="A2C4C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88" name="Google Shape;488;p37"/>
              <p:cNvSpPr/>
              <p:nvPr/>
            </p:nvSpPr>
            <p:spPr>
              <a:xfrm>
                <a:off x="5805290" y="2190966"/>
                <a:ext cx="171900" cy="171900"/>
              </a:xfrm>
              <a:prstGeom prst="rect">
                <a:avLst/>
              </a:prstGeom>
              <a:solidFill>
                <a:srgbClr val="B4A7D6"/>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grpSp>
        <p:grpSp>
          <p:nvGrpSpPr>
            <p:cNvPr id="489" name="Google Shape;489;p37"/>
            <p:cNvGrpSpPr/>
            <p:nvPr/>
          </p:nvGrpSpPr>
          <p:grpSpPr>
            <a:xfrm>
              <a:off x="5276097" y="3566772"/>
              <a:ext cx="548694" cy="548694"/>
              <a:chOff x="5428497" y="1814172"/>
              <a:chExt cx="548694" cy="548694"/>
            </a:xfrm>
          </p:grpSpPr>
          <p:sp>
            <p:nvSpPr>
              <p:cNvPr id="490" name="Google Shape;490;p37"/>
              <p:cNvSpPr/>
              <p:nvPr/>
            </p:nvSpPr>
            <p:spPr>
              <a:xfrm>
                <a:off x="5428497" y="1814172"/>
                <a:ext cx="171900" cy="171900"/>
              </a:xfrm>
              <a:prstGeom prst="rect">
                <a:avLst/>
              </a:prstGeom>
              <a:solidFill>
                <a:srgbClr val="DD7E6B"/>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1" name="Google Shape;491;p37"/>
              <p:cNvSpPr/>
              <p:nvPr/>
            </p:nvSpPr>
            <p:spPr>
              <a:xfrm>
                <a:off x="5428497" y="2002569"/>
                <a:ext cx="171900" cy="171900"/>
              </a:xfrm>
              <a:prstGeom prst="rect">
                <a:avLst/>
              </a:prstGeom>
              <a:solidFill>
                <a:srgbClr val="FFE5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2" name="Google Shape;492;p37"/>
              <p:cNvSpPr/>
              <p:nvPr/>
            </p:nvSpPr>
            <p:spPr>
              <a:xfrm>
                <a:off x="5428497" y="2190966"/>
                <a:ext cx="171900" cy="171900"/>
              </a:xfrm>
              <a:prstGeom prst="rect">
                <a:avLst/>
              </a:prstGeom>
              <a:solidFill>
                <a:srgbClr val="D5A6BD"/>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3" name="Google Shape;493;p37"/>
              <p:cNvSpPr/>
              <p:nvPr/>
            </p:nvSpPr>
            <p:spPr>
              <a:xfrm>
                <a:off x="5616893" y="2190966"/>
                <a:ext cx="171900" cy="171900"/>
              </a:xfrm>
              <a:prstGeom prst="rect">
                <a:avLst/>
              </a:prstGeom>
              <a:solidFill>
                <a:srgbClr val="9FC5E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4" name="Google Shape;494;p37"/>
              <p:cNvSpPr/>
              <p:nvPr/>
            </p:nvSpPr>
            <p:spPr>
              <a:xfrm>
                <a:off x="5616893" y="2002569"/>
                <a:ext cx="171900" cy="171900"/>
              </a:xfrm>
              <a:prstGeom prst="rect">
                <a:avLst/>
              </a:prstGeom>
              <a:solidFill>
                <a:srgbClr val="B6D7A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5" name="Google Shape;495;p37"/>
              <p:cNvSpPr/>
              <p:nvPr/>
            </p:nvSpPr>
            <p:spPr>
              <a:xfrm>
                <a:off x="5616893" y="1814172"/>
                <a:ext cx="171900" cy="171900"/>
              </a:xfrm>
              <a:prstGeom prst="rect">
                <a:avLst/>
              </a:prstGeom>
              <a:solidFill>
                <a:srgbClr val="EA99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6" name="Google Shape;496;p37"/>
              <p:cNvSpPr/>
              <p:nvPr/>
            </p:nvSpPr>
            <p:spPr>
              <a:xfrm>
                <a:off x="5805290" y="1814172"/>
                <a:ext cx="171900" cy="171900"/>
              </a:xfrm>
              <a:prstGeom prst="rect">
                <a:avLst/>
              </a:prstGeom>
              <a:solidFill>
                <a:srgbClr val="F9CB9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7" name="Google Shape;497;p37"/>
              <p:cNvSpPr/>
              <p:nvPr/>
            </p:nvSpPr>
            <p:spPr>
              <a:xfrm>
                <a:off x="5805290" y="2002569"/>
                <a:ext cx="171900" cy="171900"/>
              </a:xfrm>
              <a:prstGeom prst="rect">
                <a:avLst/>
              </a:prstGeom>
              <a:solidFill>
                <a:srgbClr val="A2C4C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498" name="Google Shape;498;p37"/>
              <p:cNvSpPr/>
              <p:nvPr/>
            </p:nvSpPr>
            <p:spPr>
              <a:xfrm>
                <a:off x="5805290" y="2190966"/>
                <a:ext cx="171900" cy="171900"/>
              </a:xfrm>
              <a:prstGeom prst="rect">
                <a:avLst/>
              </a:prstGeom>
              <a:solidFill>
                <a:srgbClr val="B4A7D6"/>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grpSp>
        <p:grpSp>
          <p:nvGrpSpPr>
            <p:cNvPr id="499" name="Google Shape;499;p37"/>
            <p:cNvGrpSpPr/>
            <p:nvPr/>
          </p:nvGrpSpPr>
          <p:grpSpPr>
            <a:xfrm>
              <a:off x="5276097" y="4193691"/>
              <a:ext cx="548694" cy="548694"/>
              <a:chOff x="5428497" y="1814172"/>
              <a:chExt cx="548694" cy="548694"/>
            </a:xfrm>
          </p:grpSpPr>
          <p:sp>
            <p:nvSpPr>
              <p:cNvPr id="500" name="Google Shape;500;p37"/>
              <p:cNvSpPr/>
              <p:nvPr/>
            </p:nvSpPr>
            <p:spPr>
              <a:xfrm>
                <a:off x="5428497" y="1814172"/>
                <a:ext cx="171900" cy="171900"/>
              </a:xfrm>
              <a:prstGeom prst="rect">
                <a:avLst/>
              </a:prstGeom>
              <a:solidFill>
                <a:srgbClr val="DD7E6B"/>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1" name="Google Shape;501;p37"/>
              <p:cNvSpPr/>
              <p:nvPr/>
            </p:nvSpPr>
            <p:spPr>
              <a:xfrm>
                <a:off x="5428497" y="2002569"/>
                <a:ext cx="171900" cy="171900"/>
              </a:xfrm>
              <a:prstGeom prst="rect">
                <a:avLst/>
              </a:prstGeom>
              <a:solidFill>
                <a:srgbClr val="FFE5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2" name="Google Shape;502;p37"/>
              <p:cNvSpPr/>
              <p:nvPr/>
            </p:nvSpPr>
            <p:spPr>
              <a:xfrm>
                <a:off x="5428497" y="2190966"/>
                <a:ext cx="171900" cy="171900"/>
              </a:xfrm>
              <a:prstGeom prst="rect">
                <a:avLst/>
              </a:prstGeom>
              <a:solidFill>
                <a:srgbClr val="D5A6BD"/>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3" name="Google Shape;503;p37"/>
              <p:cNvSpPr/>
              <p:nvPr/>
            </p:nvSpPr>
            <p:spPr>
              <a:xfrm>
                <a:off x="5616893" y="2190966"/>
                <a:ext cx="171900" cy="171900"/>
              </a:xfrm>
              <a:prstGeom prst="rect">
                <a:avLst/>
              </a:prstGeom>
              <a:solidFill>
                <a:srgbClr val="9FC5E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4" name="Google Shape;504;p37"/>
              <p:cNvSpPr/>
              <p:nvPr/>
            </p:nvSpPr>
            <p:spPr>
              <a:xfrm>
                <a:off x="5616893" y="2002569"/>
                <a:ext cx="171900" cy="171900"/>
              </a:xfrm>
              <a:prstGeom prst="rect">
                <a:avLst/>
              </a:prstGeom>
              <a:solidFill>
                <a:srgbClr val="B6D7A8"/>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5" name="Google Shape;505;p37"/>
              <p:cNvSpPr/>
              <p:nvPr/>
            </p:nvSpPr>
            <p:spPr>
              <a:xfrm>
                <a:off x="5616893" y="1814172"/>
                <a:ext cx="171900" cy="171900"/>
              </a:xfrm>
              <a:prstGeom prst="rect">
                <a:avLst/>
              </a:prstGeom>
              <a:solidFill>
                <a:srgbClr val="EA999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6" name="Google Shape;506;p37"/>
              <p:cNvSpPr/>
              <p:nvPr/>
            </p:nvSpPr>
            <p:spPr>
              <a:xfrm>
                <a:off x="5805290" y="1814172"/>
                <a:ext cx="171900" cy="171900"/>
              </a:xfrm>
              <a:prstGeom prst="rect">
                <a:avLst/>
              </a:prstGeom>
              <a:solidFill>
                <a:srgbClr val="F9CB9C"/>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7" name="Google Shape;507;p37"/>
              <p:cNvSpPr/>
              <p:nvPr/>
            </p:nvSpPr>
            <p:spPr>
              <a:xfrm>
                <a:off x="5805290" y="2002569"/>
                <a:ext cx="171900" cy="171900"/>
              </a:xfrm>
              <a:prstGeom prst="rect">
                <a:avLst/>
              </a:prstGeom>
              <a:solidFill>
                <a:srgbClr val="A2C4C9"/>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sp>
            <p:nvSpPr>
              <p:cNvPr id="508" name="Google Shape;508;p37"/>
              <p:cNvSpPr/>
              <p:nvPr/>
            </p:nvSpPr>
            <p:spPr>
              <a:xfrm>
                <a:off x="5805290" y="2190966"/>
                <a:ext cx="171900" cy="171900"/>
              </a:xfrm>
              <a:prstGeom prst="rect">
                <a:avLst/>
              </a:prstGeom>
              <a:solidFill>
                <a:srgbClr val="B4A7D6"/>
              </a:solidFill>
              <a:ln w="5875" cap="flat" cmpd="sng">
                <a:solidFill>
                  <a:schemeClr val="dk2"/>
                </a:solidFill>
                <a:prstDash val="solid"/>
                <a:round/>
                <a:headEnd type="none" w="sm" len="sm"/>
                <a:tailEnd type="none" w="sm" len="sm"/>
              </a:ln>
            </p:spPr>
            <p:txBody>
              <a:bodyPr spcFirstLastPara="1" wrap="square" lIns="75333" tIns="75333" rIns="75333" bIns="75333" anchor="ctr" anchorCtr="0">
                <a:noAutofit/>
              </a:bodyPr>
              <a:lstStyle/>
              <a:p>
                <a:pPr algn="ctr"/>
                <a:endParaRPr sz="2000">
                  <a:latin typeface="Inter"/>
                  <a:ea typeface="Inter"/>
                  <a:cs typeface="Inter"/>
                  <a:sym typeface="Inter"/>
                </a:endParaRPr>
              </a:p>
            </p:txBody>
          </p:sp>
        </p:grpSp>
      </p:grpSp>
      <p:grpSp>
        <p:nvGrpSpPr>
          <p:cNvPr id="509" name="Google Shape;509;p37"/>
          <p:cNvGrpSpPr/>
          <p:nvPr/>
        </p:nvGrpSpPr>
        <p:grpSpPr>
          <a:xfrm>
            <a:off x="1638933" y="4509700"/>
            <a:ext cx="1654000" cy="1672400"/>
            <a:chOff x="1229200" y="3382275"/>
            <a:chExt cx="1240500" cy="1254300"/>
          </a:xfrm>
        </p:grpSpPr>
        <p:sp>
          <p:nvSpPr>
            <p:cNvPr id="510" name="Google Shape;510;p37"/>
            <p:cNvSpPr/>
            <p:nvPr/>
          </p:nvSpPr>
          <p:spPr>
            <a:xfrm>
              <a:off x="1229200" y="3790875"/>
              <a:ext cx="1240500" cy="845700"/>
            </a:xfrm>
            <a:prstGeom prst="roundRect">
              <a:avLst>
                <a:gd name="adj" fmla="val 16667"/>
              </a:avLst>
            </a:prstGeom>
            <a:solidFill>
              <a:srgbClr val="F8CECC"/>
            </a:solidFill>
            <a:ln w="38100" cap="flat" cmpd="sng">
              <a:solidFill>
                <a:srgbClr val="980000"/>
              </a:solidFill>
              <a:prstDash val="solid"/>
              <a:round/>
              <a:headEnd type="none" w="sm" len="sm"/>
              <a:tailEnd type="none" w="sm" len="sm"/>
            </a:ln>
          </p:spPr>
          <p:txBody>
            <a:bodyPr spcFirstLastPara="1" wrap="square" lIns="63933" tIns="63933" rIns="63933" bIns="63933" anchor="ctr" anchorCtr="0">
              <a:noAutofit/>
            </a:bodyPr>
            <a:lstStyle/>
            <a:p>
              <a:pPr algn="ctr"/>
              <a:r>
                <a:rPr lang="en-GB" sz="2237">
                  <a:solidFill>
                    <a:srgbClr val="434343"/>
                  </a:solidFill>
                  <a:latin typeface="Calibri"/>
                  <a:ea typeface="Calibri"/>
                  <a:cs typeface="Calibri"/>
                  <a:sym typeface="Calibri"/>
                </a:rPr>
                <a:t>Absolute Positional Embedding</a:t>
              </a:r>
              <a:endParaRPr sz="2237">
                <a:solidFill>
                  <a:srgbClr val="434343"/>
                </a:solidFill>
                <a:latin typeface="Calibri"/>
                <a:ea typeface="Calibri"/>
                <a:cs typeface="Calibri"/>
                <a:sym typeface="Calibri"/>
              </a:endParaRPr>
            </a:p>
          </p:txBody>
        </p:sp>
        <p:cxnSp>
          <p:nvCxnSpPr>
            <p:cNvPr id="511" name="Google Shape;511;p37"/>
            <p:cNvCxnSpPr>
              <a:stCxn id="510" idx="0"/>
              <a:endCxn id="367" idx="4"/>
            </p:cNvCxnSpPr>
            <p:nvPr/>
          </p:nvCxnSpPr>
          <p:spPr>
            <a:xfrm rot="10800000" flipH="1">
              <a:off x="1849450" y="3382275"/>
              <a:ext cx="3300" cy="408600"/>
            </a:xfrm>
            <a:prstGeom prst="straightConnector1">
              <a:avLst/>
            </a:prstGeom>
            <a:noFill/>
            <a:ln w="19050" cap="flat" cmpd="sng">
              <a:solidFill>
                <a:schemeClr val="dk2"/>
              </a:solidFill>
              <a:prstDash val="solid"/>
              <a:round/>
              <a:headEnd type="none" w="med" len="med"/>
              <a:tailEnd type="none" w="med" len="med"/>
            </a:ln>
          </p:spPr>
        </p:cxnSp>
      </p:grpSp>
      <p:sp>
        <p:nvSpPr>
          <p:cNvPr id="512" name="Google Shape;512;p37"/>
          <p:cNvSpPr txBox="1"/>
          <p:nvPr/>
        </p:nvSpPr>
        <p:spPr>
          <a:xfrm>
            <a:off x="4371800" y="6231967"/>
            <a:ext cx="1683200" cy="440000"/>
          </a:xfrm>
          <a:prstGeom prst="rect">
            <a:avLst/>
          </a:prstGeom>
          <a:noFill/>
          <a:ln>
            <a:noFill/>
          </a:ln>
        </p:spPr>
        <p:txBody>
          <a:bodyPr spcFirstLastPara="1" wrap="square" lIns="121900" tIns="121900" rIns="121900" bIns="121900" anchor="t" anchorCtr="0">
            <a:noAutofit/>
          </a:bodyPr>
          <a:lstStyle/>
          <a:p>
            <a:r>
              <a:rPr lang="en-GB" sz="2400" b="1">
                <a:solidFill>
                  <a:srgbClr val="434343"/>
                </a:solidFill>
                <a:latin typeface="Inter"/>
                <a:ea typeface="Inter"/>
                <a:cs typeface="Inter"/>
                <a:sym typeface="Inter"/>
              </a:rPr>
              <a:t>(B, T), S, D </a:t>
            </a:r>
            <a:endParaRPr sz="2400" b="1">
              <a:solidFill>
                <a:srgbClr val="434343"/>
              </a:solidFill>
              <a:latin typeface="Inter"/>
              <a:ea typeface="Inter"/>
              <a:cs typeface="Inter"/>
              <a:sym typeface="Inter"/>
            </a:endParaRPr>
          </a:p>
        </p:txBody>
      </p:sp>
      <p:sp>
        <p:nvSpPr>
          <p:cNvPr id="513" name="Google Shape;513;p37"/>
          <p:cNvSpPr txBox="1"/>
          <p:nvPr/>
        </p:nvSpPr>
        <p:spPr>
          <a:xfrm>
            <a:off x="6671880" y="6231967"/>
            <a:ext cx="1683199" cy="440000"/>
          </a:xfrm>
          <a:prstGeom prst="rect">
            <a:avLst/>
          </a:prstGeom>
          <a:noFill/>
          <a:ln>
            <a:noFill/>
          </a:ln>
        </p:spPr>
        <p:txBody>
          <a:bodyPr spcFirstLastPara="1" wrap="square" lIns="121900" tIns="121900" rIns="121900" bIns="121900" anchor="t" anchorCtr="0">
            <a:noAutofit/>
          </a:bodyPr>
          <a:lstStyle/>
          <a:p>
            <a:r>
              <a:rPr lang="en-GB" sz="2400" b="1" dirty="0">
                <a:solidFill>
                  <a:srgbClr val="434343"/>
                </a:solidFill>
                <a:latin typeface="Inter"/>
                <a:ea typeface="Inter"/>
                <a:cs typeface="Inter"/>
                <a:sym typeface="Inter"/>
              </a:rPr>
              <a:t>(B, S), T,  D </a:t>
            </a:r>
            <a:endParaRPr sz="2400" b="1" dirty="0">
              <a:solidFill>
                <a:srgbClr val="434343"/>
              </a:solidFill>
              <a:latin typeface="Inter"/>
              <a:ea typeface="Inter"/>
              <a:cs typeface="Inter"/>
              <a:sym typeface="Inter"/>
            </a:endParaRPr>
          </a:p>
        </p:txBody>
      </p:sp>
      <p:sp>
        <p:nvSpPr>
          <p:cNvPr id="514" name="Google Shape;514;p37"/>
          <p:cNvSpPr txBox="1">
            <a:spLocks noGrp="1"/>
          </p:cNvSpPr>
          <p:nvPr>
            <p:ph type="title"/>
          </p:nvPr>
        </p:nvSpPr>
        <p:spPr>
          <a:xfrm>
            <a:off x="415600" y="593367"/>
            <a:ext cx="8111200" cy="763600"/>
          </a:xfrm>
          <a:prstGeom prst="rect">
            <a:avLst/>
          </a:prstGeom>
        </p:spPr>
        <p:txBody>
          <a:bodyPr spcFirstLastPara="1" vert="horz" wrap="square" lIns="121900" tIns="121900" rIns="121900" bIns="121900" rtlCol="0" anchor="b" anchorCtr="0">
            <a:normAutofit/>
          </a:bodyPr>
          <a:lstStyle/>
          <a:p>
            <a:r>
              <a:rPr lang="en-GB"/>
              <a:t>Architecture: ST-Transformer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graphicFrame>
        <p:nvGraphicFramePr>
          <p:cNvPr id="544" name="Google Shape;544;p41"/>
          <p:cNvGraphicFramePr/>
          <p:nvPr>
            <p:extLst>
              <p:ext uri="{D42A27DB-BD31-4B8C-83A1-F6EECF244321}">
                <p14:modId xmlns:p14="http://schemas.microsoft.com/office/powerpoint/2010/main" val="3883238399"/>
              </p:ext>
            </p:extLst>
          </p:nvPr>
        </p:nvGraphicFramePr>
        <p:xfrm>
          <a:off x="6023992" y="548680"/>
          <a:ext cx="5916408" cy="2308414"/>
        </p:xfrm>
        <a:graphic>
          <a:graphicData uri="http://schemas.openxmlformats.org/drawingml/2006/table">
            <a:tbl>
              <a:tblPr>
                <a:noFill/>
              </a:tblPr>
              <a:tblGrid>
                <a:gridCol w="1479102">
                  <a:extLst>
                    <a:ext uri="{9D8B030D-6E8A-4147-A177-3AD203B41FA5}">
                      <a16:colId xmlns:a16="http://schemas.microsoft.com/office/drawing/2014/main" val="20000"/>
                    </a:ext>
                  </a:extLst>
                </a:gridCol>
                <a:gridCol w="1479102">
                  <a:extLst>
                    <a:ext uri="{9D8B030D-6E8A-4147-A177-3AD203B41FA5}">
                      <a16:colId xmlns:a16="http://schemas.microsoft.com/office/drawing/2014/main" val="20001"/>
                    </a:ext>
                  </a:extLst>
                </a:gridCol>
                <a:gridCol w="1479102">
                  <a:extLst>
                    <a:ext uri="{9D8B030D-6E8A-4147-A177-3AD203B41FA5}">
                      <a16:colId xmlns:a16="http://schemas.microsoft.com/office/drawing/2014/main" val="20002"/>
                    </a:ext>
                  </a:extLst>
                </a:gridCol>
                <a:gridCol w="1479102">
                  <a:extLst>
                    <a:ext uri="{9D8B030D-6E8A-4147-A177-3AD203B41FA5}">
                      <a16:colId xmlns:a16="http://schemas.microsoft.com/office/drawing/2014/main" val="20003"/>
                    </a:ext>
                  </a:extLst>
                </a:gridCol>
              </a:tblGrid>
              <a:tr h="547866">
                <a:tc>
                  <a:txBody>
                    <a:bodyPr/>
                    <a:lstStyle/>
                    <a:p>
                      <a:pPr marL="0" lvl="0" indent="0" algn="l" rtl="0">
                        <a:spcBef>
                          <a:spcPts val="0"/>
                        </a:spcBef>
                        <a:spcAft>
                          <a:spcPts val="0"/>
                        </a:spcAft>
                        <a:buNone/>
                      </a:pPr>
                      <a:endParaRPr sz="1900">
                        <a:solidFill>
                          <a:srgbClr val="255866"/>
                        </a:solidFill>
                        <a:latin typeface="Inter Medium"/>
                        <a:ea typeface="Inter Medium"/>
                        <a:cs typeface="Inter Medium"/>
                        <a:sym typeface="Inter Medium"/>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4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r>
                        <a:rPr lang="en-GB" sz="1900">
                          <a:solidFill>
                            <a:srgbClr val="255866"/>
                          </a:solidFill>
                          <a:latin typeface="Inter Medium"/>
                          <a:ea typeface="Inter Medium"/>
                          <a:cs typeface="Inter Medium"/>
                          <a:sym typeface="Inter Medium"/>
                        </a:rPr>
                        <a:t>CE Loss [↓]</a:t>
                      </a:r>
                      <a:endParaRPr sz="1900">
                        <a:solidFill>
                          <a:srgbClr val="255866"/>
                        </a:solidFill>
                        <a:latin typeface="Inter Medium"/>
                        <a:ea typeface="Inter Medium"/>
                        <a:cs typeface="Inter Medium"/>
                        <a:sym typeface="Inter Medium"/>
                      </a:endParaRPr>
                    </a:p>
                  </a:txBody>
                  <a:tcPr marL="121900" marR="121900" marT="50292" marB="5029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4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rowSpan="2">
                  <a:txBody>
                    <a:bodyPr/>
                    <a:lstStyle/>
                    <a:p>
                      <a:pPr marL="0" lvl="0" indent="0" algn="ctr" rtl="0">
                        <a:spcBef>
                          <a:spcPts val="0"/>
                        </a:spcBef>
                        <a:spcAft>
                          <a:spcPts val="0"/>
                        </a:spcAft>
                        <a:buNone/>
                      </a:pPr>
                      <a:r>
                        <a:rPr lang="en-GB" sz="1900">
                          <a:solidFill>
                            <a:srgbClr val="255866"/>
                          </a:solidFill>
                          <a:latin typeface="Inter Medium"/>
                          <a:ea typeface="Inter Medium"/>
                          <a:cs typeface="Inter Medium"/>
                          <a:sym typeface="Inter Medium"/>
                        </a:rPr>
                        <a:t>Rank</a:t>
                      </a:r>
                      <a:endParaRPr sz="1900">
                        <a:solidFill>
                          <a:srgbClr val="255866"/>
                        </a:solidFill>
                        <a:latin typeface="Inter Medium"/>
                        <a:ea typeface="Inter Medium"/>
                        <a:cs typeface="Inter Medium"/>
                        <a:sym typeface="Inter Medium"/>
                      </a:endParaRPr>
                    </a:p>
                  </a:txBody>
                  <a:tcPr marL="121900" marR="121900" marT="50292" marB="50292"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45866"/>
                      </a:solidFill>
                      <a:prstDash val="solid"/>
                      <a:round/>
                      <a:headEnd type="none" w="sm" len="sm"/>
                      <a:tailEnd type="none" w="sm" len="sm"/>
                    </a:lnT>
                    <a:lnB w="28575" cap="flat" cmpd="sng">
                      <a:solidFill>
                        <a:srgbClr val="255866"/>
                      </a:solidFill>
                      <a:prstDash val="solid"/>
                      <a:round/>
                      <a:headEnd type="none" w="sm" len="sm"/>
                      <a:tailEnd type="none" w="sm" len="sm"/>
                    </a:lnB>
                  </a:tcPr>
                </a:tc>
                <a:extLst>
                  <a:ext uri="{0D108BD9-81ED-4DB2-BD59-A6C34878D82A}">
                    <a16:rowId xmlns:a16="http://schemas.microsoft.com/office/drawing/2014/main" val="10000"/>
                  </a:ext>
                </a:extLst>
              </a:tr>
              <a:tr h="434607">
                <a:tc>
                  <a:txBody>
                    <a:bodyPr/>
                    <a:lstStyle/>
                    <a:p>
                      <a:pPr marL="0" lvl="0" indent="0" algn="l" rtl="0">
                        <a:spcBef>
                          <a:spcPts val="0"/>
                        </a:spcBef>
                        <a:spcAft>
                          <a:spcPts val="0"/>
                        </a:spcAft>
                        <a:buNone/>
                      </a:pPr>
                      <a:r>
                        <a:rPr lang="en-GB" sz="1900">
                          <a:solidFill>
                            <a:srgbClr val="255866"/>
                          </a:solidFill>
                          <a:latin typeface="Inter Medium"/>
                          <a:ea typeface="Inter Medium"/>
                          <a:cs typeface="Inter Medium"/>
                          <a:sym typeface="Inter Medium"/>
                        </a:rPr>
                        <a:t>Team</a:t>
                      </a:r>
                      <a:endParaRPr sz="1900">
                        <a:solidFill>
                          <a:srgbClr val="255866"/>
                        </a:solidFill>
                        <a:latin typeface="Inter Medium"/>
                        <a:ea typeface="Inter Medium"/>
                        <a:cs typeface="Inter Medium"/>
                        <a:sym typeface="Inter Medium"/>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55866"/>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255866"/>
                          </a:solidFill>
                          <a:latin typeface="Inter Medium"/>
                          <a:ea typeface="Inter Medium"/>
                          <a:cs typeface="Inter Medium"/>
                          <a:sym typeface="Inter Medium"/>
                        </a:rPr>
                        <a:t>Test</a:t>
                      </a:r>
                      <a:endParaRPr sz="1900">
                        <a:solidFill>
                          <a:srgbClr val="255866"/>
                        </a:solidFill>
                        <a:latin typeface="Inter Medium"/>
                        <a:ea typeface="Inter Medium"/>
                        <a:cs typeface="Inter Medium"/>
                        <a:sym typeface="Inter Medium"/>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55866"/>
                      </a:solidFill>
                      <a:prstDash val="solid"/>
                      <a:round/>
                      <a:headEnd type="none" w="sm" len="sm"/>
                      <a:tailEnd type="none" w="sm" len="sm"/>
                    </a:lnB>
                  </a:tcPr>
                </a:tc>
                <a:tc>
                  <a:txBody>
                    <a:bodyPr/>
                    <a:lstStyle/>
                    <a:p>
                      <a:pPr marL="0" lvl="0" indent="0" algn="ctr" rtl="0">
                        <a:spcBef>
                          <a:spcPts val="0"/>
                        </a:spcBef>
                        <a:spcAft>
                          <a:spcPts val="0"/>
                        </a:spcAft>
                        <a:buNone/>
                      </a:pPr>
                      <a:r>
                        <a:rPr lang="en-GB" sz="1900" dirty="0">
                          <a:solidFill>
                            <a:srgbClr val="255866"/>
                          </a:solidFill>
                          <a:latin typeface="Inter Medium"/>
                          <a:ea typeface="Inter Medium"/>
                          <a:cs typeface="Inter Medium"/>
                          <a:sym typeface="Inter Medium"/>
                        </a:rPr>
                        <a:t>Val</a:t>
                      </a:r>
                      <a:endParaRPr sz="1900" dirty="0">
                        <a:solidFill>
                          <a:srgbClr val="255866"/>
                        </a:solidFill>
                        <a:latin typeface="Inter Medium"/>
                        <a:ea typeface="Inter Medium"/>
                        <a:cs typeface="Inter Medium"/>
                        <a:sym typeface="Inter Medium"/>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55866"/>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r h="456727">
                <a:tc>
                  <a:txBody>
                    <a:bodyPr/>
                    <a:lstStyle/>
                    <a:p>
                      <a:pPr marL="0" lvl="0" indent="0" algn="l" rtl="0">
                        <a:spcBef>
                          <a:spcPts val="0"/>
                        </a:spcBef>
                        <a:spcAft>
                          <a:spcPts val="0"/>
                        </a:spcAft>
                        <a:buNone/>
                      </a:pPr>
                      <a:r>
                        <a:rPr lang="en-GB" sz="1900">
                          <a:solidFill>
                            <a:schemeClr val="accent5"/>
                          </a:solidFill>
                          <a:latin typeface="Inter"/>
                          <a:ea typeface="Inter"/>
                          <a:cs typeface="Inter"/>
                          <a:sym typeface="Inter"/>
                        </a:rPr>
                        <a:t>Revontuli</a:t>
                      </a:r>
                      <a:endParaRPr sz="1900">
                        <a:solidFill>
                          <a:schemeClr val="accent5"/>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900" b="1" dirty="0">
                          <a:solidFill>
                            <a:schemeClr val="accent5"/>
                          </a:solidFill>
                          <a:latin typeface="Inter"/>
                          <a:ea typeface="Inter"/>
                          <a:cs typeface="Inter"/>
                          <a:sym typeface="Inter"/>
                        </a:rPr>
                        <a:t>6.64</a:t>
                      </a:r>
                      <a:endParaRPr sz="1900" b="1" dirty="0">
                        <a:solidFill>
                          <a:schemeClr val="accent5"/>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900" b="1" dirty="0">
                          <a:solidFill>
                            <a:schemeClr val="accent5"/>
                          </a:solidFill>
                          <a:latin typeface="Inter"/>
                          <a:ea typeface="Inter"/>
                          <a:cs typeface="Inter"/>
                          <a:sym typeface="Inter"/>
                        </a:rPr>
                        <a:t>4.92</a:t>
                      </a:r>
                      <a:endParaRPr sz="1900" b="1" dirty="0">
                        <a:solidFill>
                          <a:schemeClr val="accent5"/>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chemeClr val="accent5"/>
                          </a:solidFill>
                          <a:latin typeface="Inter"/>
                          <a:ea typeface="Inter"/>
                          <a:cs typeface="Inter"/>
                          <a:sym typeface="Inter"/>
                        </a:rPr>
                        <a:t>1st</a:t>
                      </a:r>
                      <a:endParaRPr sz="1900">
                        <a:solidFill>
                          <a:schemeClr val="accent5"/>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434607">
                <a:tc>
                  <a:txBody>
                    <a:bodyPr/>
                    <a:lstStyle/>
                    <a:p>
                      <a:pPr marL="0" lvl="0" indent="0" algn="l" rtl="0">
                        <a:spcBef>
                          <a:spcPts val="0"/>
                        </a:spcBef>
                        <a:spcAft>
                          <a:spcPts val="0"/>
                        </a:spcAft>
                        <a:buNone/>
                      </a:pPr>
                      <a:r>
                        <a:rPr lang="en-GB" sz="1900">
                          <a:solidFill>
                            <a:srgbClr val="255866"/>
                          </a:solidFill>
                          <a:latin typeface="Inter"/>
                          <a:ea typeface="Inter"/>
                          <a:cs typeface="Inter"/>
                          <a:sym typeface="Inter"/>
                        </a:rPr>
                        <a:t>Duke</a:t>
                      </a:r>
                      <a:endParaRPr sz="190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900" dirty="0">
                          <a:solidFill>
                            <a:srgbClr val="255866"/>
                          </a:solidFill>
                          <a:latin typeface="Inter"/>
                          <a:ea typeface="Inter"/>
                          <a:cs typeface="Inter"/>
                          <a:sym typeface="Inter"/>
                        </a:rPr>
                        <a:t>7.50</a:t>
                      </a:r>
                      <a:endParaRPr sz="1900" dirty="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255866"/>
                          </a:solidFill>
                          <a:latin typeface="Inter"/>
                          <a:ea typeface="Inter"/>
                          <a:cs typeface="Inter"/>
                          <a:sym typeface="Inter"/>
                        </a:rPr>
                        <a:t>5.60</a:t>
                      </a:r>
                      <a:endParaRPr sz="190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255866"/>
                          </a:solidFill>
                          <a:latin typeface="Inter"/>
                          <a:ea typeface="Inter"/>
                          <a:cs typeface="Inter"/>
                          <a:sym typeface="Inter"/>
                        </a:rPr>
                        <a:t>2nd</a:t>
                      </a:r>
                      <a:endParaRPr sz="190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434607">
                <a:tc>
                  <a:txBody>
                    <a:bodyPr/>
                    <a:lstStyle/>
                    <a:p>
                      <a:pPr marL="0" lvl="0" indent="0" algn="l" rtl="0">
                        <a:spcBef>
                          <a:spcPts val="0"/>
                        </a:spcBef>
                        <a:spcAft>
                          <a:spcPts val="0"/>
                        </a:spcAft>
                        <a:buNone/>
                      </a:pPr>
                      <a:r>
                        <a:rPr lang="en-GB" sz="1900">
                          <a:solidFill>
                            <a:srgbClr val="255866"/>
                          </a:solidFill>
                          <a:latin typeface="Inter"/>
                          <a:ea typeface="Inter"/>
                          <a:cs typeface="Inter"/>
                          <a:sym typeface="Inter"/>
                        </a:rPr>
                        <a:t>a27sridh</a:t>
                      </a:r>
                      <a:endParaRPr sz="190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255866"/>
                          </a:solidFill>
                          <a:latin typeface="Inter"/>
                          <a:ea typeface="Inter"/>
                          <a:cs typeface="Inter"/>
                          <a:sym typeface="Inter"/>
                        </a:rPr>
                        <a:t>7.99</a:t>
                      </a:r>
                      <a:endParaRPr sz="190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255866"/>
                          </a:solidFill>
                          <a:latin typeface="Inter"/>
                          <a:ea typeface="Inter"/>
                          <a:cs typeface="Inter"/>
                          <a:sym typeface="Inter"/>
                        </a:rPr>
                        <a:t>– </a:t>
                      </a:r>
                      <a:endParaRPr sz="190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tc>
                  <a:txBody>
                    <a:bodyPr/>
                    <a:lstStyle/>
                    <a:p>
                      <a:pPr marL="0" lvl="0" indent="0" algn="ctr" rtl="0">
                        <a:spcBef>
                          <a:spcPts val="0"/>
                        </a:spcBef>
                        <a:spcAft>
                          <a:spcPts val="0"/>
                        </a:spcAft>
                        <a:buNone/>
                      </a:pPr>
                      <a:r>
                        <a:rPr lang="en-GB" sz="1900" dirty="0">
                          <a:solidFill>
                            <a:srgbClr val="255866"/>
                          </a:solidFill>
                          <a:latin typeface="Inter"/>
                          <a:ea typeface="Inter"/>
                          <a:cs typeface="Inter"/>
                          <a:sym typeface="Inter"/>
                        </a:rPr>
                        <a:t>3rd</a:t>
                      </a:r>
                      <a:endParaRPr sz="1900" dirty="0">
                        <a:solidFill>
                          <a:srgbClr val="255866"/>
                        </a:solidFill>
                        <a:latin typeface="Inter"/>
                        <a:ea typeface="Inter"/>
                        <a:cs typeface="Inter"/>
                        <a:sym typeface="Inter"/>
                      </a:endParaRPr>
                    </a:p>
                  </a:txBody>
                  <a:tcPr marL="121900" marR="121900" marT="68812" marB="68812">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545" name="Google Shape;545;p41"/>
          <p:cNvPicPr preferRelativeResize="0"/>
          <p:nvPr/>
        </p:nvPicPr>
        <p:blipFill>
          <a:blip r:embed="rId3">
            <a:alphaModFix/>
          </a:blip>
          <a:stretch>
            <a:fillRect/>
          </a:stretch>
        </p:blipFill>
        <p:spPr>
          <a:xfrm>
            <a:off x="7248128" y="1650631"/>
            <a:ext cx="330199" cy="186410"/>
          </a:xfrm>
          <a:prstGeom prst="rect">
            <a:avLst/>
          </a:prstGeom>
          <a:noFill/>
          <a:ln>
            <a:noFill/>
          </a:ln>
        </p:spPr>
      </p:pic>
      <p:sp>
        <p:nvSpPr>
          <p:cNvPr id="546" name="Google Shape;546;p41"/>
          <p:cNvSpPr txBox="1">
            <a:spLocks noGrp="1"/>
          </p:cNvSpPr>
          <p:nvPr>
            <p:ph type="title"/>
          </p:nvPr>
        </p:nvSpPr>
        <p:spPr>
          <a:xfrm>
            <a:off x="415600" y="740800"/>
            <a:ext cx="4967200" cy="1007600"/>
          </a:xfrm>
          <a:prstGeom prst="rect">
            <a:avLst/>
          </a:prstGeom>
        </p:spPr>
        <p:txBody>
          <a:bodyPr spcFirstLastPara="1" vert="horz" wrap="square" lIns="121900" tIns="121900" rIns="121900" bIns="121900" rtlCol="0" anchor="b" anchorCtr="0">
            <a:normAutofit/>
          </a:bodyPr>
          <a:lstStyle/>
          <a:p>
            <a:r>
              <a:rPr lang="en-GB"/>
              <a:t>Results</a:t>
            </a:r>
            <a:endParaRPr/>
          </a:p>
        </p:txBody>
      </p:sp>
      <p:sp>
        <p:nvSpPr>
          <p:cNvPr id="547" name="Google Shape;547;p41"/>
          <p:cNvSpPr txBox="1">
            <a:spLocks noGrp="1"/>
          </p:cNvSpPr>
          <p:nvPr>
            <p:ph type="body" idx="1"/>
          </p:nvPr>
        </p:nvSpPr>
        <p:spPr>
          <a:xfrm>
            <a:off x="415600" y="1852800"/>
            <a:ext cx="6812400" cy="4239200"/>
          </a:xfrm>
          <a:prstGeom prst="rect">
            <a:avLst/>
          </a:prstGeom>
        </p:spPr>
        <p:txBody>
          <a:bodyPr spcFirstLastPara="1" vert="horz" wrap="square" lIns="121900" tIns="121900" rIns="121900" bIns="121900" rtlCol="0" anchor="t" anchorCtr="0">
            <a:normAutofit/>
          </a:bodyPr>
          <a:lstStyle/>
          <a:p>
            <a:pPr indent="-440256">
              <a:buSzPts val="1600"/>
              <a:buAutoNum type="arabicPeriod"/>
            </a:pPr>
            <a:r>
              <a:rPr lang="en-GB" sz="2133" dirty="0"/>
              <a:t>We won! Best test loss!</a:t>
            </a:r>
            <a:endParaRPr sz="2133" dirty="0"/>
          </a:p>
          <a:p>
            <a:pPr indent="-440256">
              <a:buSzPts val="1600"/>
              <a:buAutoNum type="arabicPeriod"/>
            </a:pPr>
            <a:r>
              <a:rPr lang="en-GB" sz="2133" dirty="0"/>
              <a:t>But…</a:t>
            </a:r>
            <a:endParaRPr sz="2133" dirty="0"/>
          </a:p>
          <a:p>
            <a:pPr indent="-440256">
              <a:buSzPts val="1600"/>
              <a:buAutoNum type="arabicPeriod"/>
            </a:pPr>
            <a:r>
              <a:rPr lang="en-GB" sz="2133" dirty="0"/>
              <a:t>Generations were often blurry.</a:t>
            </a:r>
            <a:endParaRPr sz="2133" dirty="0"/>
          </a:p>
          <a:p>
            <a:pPr indent="-440256">
              <a:buSzPts val="1600"/>
              <a:buAutoNum type="arabicPeriod"/>
            </a:pPr>
            <a:r>
              <a:rPr lang="en-GB" sz="2133" dirty="0"/>
              <a:t>Limited data: only 100h of video</a:t>
            </a:r>
            <a:endParaRPr sz="2133" dirty="0"/>
          </a:p>
          <a:p>
            <a:pPr indent="-440256">
              <a:buSzPts val="1600"/>
              <a:buAutoNum type="arabicPeriod"/>
            </a:pPr>
            <a:r>
              <a:rPr lang="en-GB" sz="2133" dirty="0"/>
              <a:t>Can we leverage prior information from video models pre-trained on internet-scale video?</a:t>
            </a:r>
            <a:endParaRPr sz="2533" dirty="0"/>
          </a:p>
        </p:txBody>
      </p:sp>
      <p:sp>
        <p:nvSpPr>
          <p:cNvPr id="548" name="Google Shape;548;p4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2"/>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GB" dirty="0"/>
              <a:t>Sampling Track</a:t>
            </a:r>
            <a:endParaRPr dirty="0"/>
          </a:p>
        </p:txBody>
      </p:sp>
      <p:sp>
        <p:nvSpPr>
          <p:cNvPr id="554" name="Google Shape;554;p4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3"/>
          <p:cNvSpPr txBox="1">
            <a:spLocks noGrp="1"/>
          </p:cNvSpPr>
          <p:nvPr>
            <p:ph type="body" idx="1"/>
          </p:nvPr>
        </p:nvSpPr>
        <p:spPr>
          <a:xfrm>
            <a:off x="415600" y="4875367"/>
            <a:ext cx="10935600" cy="866400"/>
          </a:xfrm>
          <a:prstGeom prst="rect">
            <a:avLst/>
          </a:prstGeom>
        </p:spPr>
        <p:txBody>
          <a:bodyPr spcFirstLastPara="1" vert="horz" wrap="square" lIns="121900" tIns="121900" rIns="121900" bIns="121900" rtlCol="0" anchor="t" anchorCtr="0">
            <a:normAutofit/>
          </a:bodyPr>
          <a:lstStyle/>
          <a:p>
            <a:pPr indent="-414856">
              <a:buSzPts val="1300"/>
              <a:buChar char="-"/>
            </a:pPr>
            <a:r>
              <a:rPr lang="en-GB" sz="1733" b="1"/>
              <a:t>Input:</a:t>
            </a:r>
            <a:r>
              <a:rPr lang="en-GB" sz="1733"/>
              <a:t> </a:t>
            </a:r>
            <a:r>
              <a:rPr lang="en-GB" sz="1733" b="1">
                <a:solidFill>
                  <a:schemeClr val="accent5"/>
                </a:solidFill>
              </a:rPr>
              <a:t>17 frames</a:t>
            </a:r>
            <a:r>
              <a:rPr lang="en-GB" sz="1733">
                <a:solidFill>
                  <a:schemeClr val="accent5"/>
                </a:solidFill>
              </a:rPr>
              <a:t> </a:t>
            </a:r>
            <a:r>
              <a:rPr lang="en-GB" sz="1733"/>
              <a:t>and</a:t>
            </a:r>
            <a:r>
              <a:rPr lang="en-GB" sz="1733">
                <a:solidFill>
                  <a:schemeClr val="accent5"/>
                </a:solidFill>
              </a:rPr>
              <a:t> </a:t>
            </a:r>
            <a:r>
              <a:rPr lang="en-GB" sz="1733" b="1">
                <a:solidFill>
                  <a:srgbClr val="FF0000"/>
                </a:solidFill>
              </a:rPr>
              <a:t>77 robot actions</a:t>
            </a:r>
            <a:endParaRPr sz="1733" b="1"/>
          </a:p>
          <a:p>
            <a:pPr indent="-414856">
              <a:buSzPts val="1300"/>
              <a:buChar char="-"/>
            </a:pPr>
            <a:r>
              <a:rPr lang="en-GB" sz="1733" b="1"/>
              <a:t>Evaluation:</a:t>
            </a:r>
            <a:r>
              <a:rPr lang="en-GB" sz="1733"/>
              <a:t> PSNR between</a:t>
            </a:r>
            <a:r>
              <a:rPr lang="en-GB" sz="1733" b="1"/>
              <a:t> 77th predicted frame</a:t>
            </a:r>
            <a:r>
              <a:rPr lang="en-GB" sz="1733"/>
              <a:t> and </a:t>
            </a:r>
            <a:r>
              <a:rPr lang="en-GB" sz="1733" b="1"/>
              <a:t>ground truth</a:t>
            </a:r>
            <a:endParaRPr sz="1733" b="1"/>
          </a:p>
        </p:txBody>
      </p:sp>
      <p:sp>
        <p:nvSpPr>
          <p:cNvPr id="560" name="Google Shape;560;p43"/>
          <p:cNvSpPr txBox="1">
            <a:spLocks noGrp="1"/>
          </p:cNvSpPr>
          <p:nvPr>
            <p:ph type="title"/>
          </p:nvPr>
        </p:nvSpPr>
        <p:spPr>
          <a:xfrm>
            <a:off x="415600" y="740800"/>
            <a:ext cx="3744000" cy="1007600"/>
          </a:xfrm>
          <a:prstGeom prst="rect">
            <a:avLst/>
          </a:prstGeom>
        </p:spPr>
        <p:txBody>
          <a:bodyPr spcFirstLastPara="1" vert="horz" wrap="square" lIns="121900" tIns="121900" rIns="121900" bIns="121900" rtlCol="0" anchor="b" anchorCtr="0">
            <a:normAutofit/>
          </a:bodyPr>
          <a:lstStyle/>
          <a:p>
            <a:r>
              <a:rPr lang="en-GB"/>
              <a:t>Sampling Task</a:t>
            </a:r>
            <a:endParaRPr/>
          </a:p>
        </p:txBody>
      </p:sp>
      <p:grpSp>
        <p:nvGrpSpPr>
          <p:cNvPr id="561" name="Google Shape;561;p43"/>
          <p:cNvGrpSpPr/>
          <p:nvPr/>
        </p:nvGrpSpPr>
        <p:grpSpPr>
          <a:xfrm>
            <a:off x="323801" y="1884617"/>
            <a:ext cx="11785599" cy="2656987"/>
            <a:chOff x="152400" y="2166250"/>
            <a:chExt cx="8839199" cy="1992740"/>
          </a:xfrm>
        </p:grpSpPr>
        <p:pic>
          <p:nvPicPr>
            <p:cNvPr id="562" name="Google Shape;562;p43" title="image_1.png"/>
            <p:cNvPicPr preferRelativeResize="0"/>
            <p:nvPr/>
          </p:nvPicPr>
          <p:blipFill rotWithShape="1">
            <a:blip r:embed="rId3">
              <a:alphaModFix/>
            </a:blip>
            <a:srcRect b="53842"/>
            <a:stretch/>
          </p:blipFill>
          <p:spPr>
            <a:xfrm>
              <a:off x="152400" y="2166250"/>
              <a:ext cx="8839199" cy="1715200"/>
            </a:xfrm>
            <a:prstGeom prst="rect">
              <a:avLst/>
            </a:prstGeom>
            <a:noFill/>
            <a:ln>
              <a:noFill/>
            </a:ln>
          </p:spPr>
        </p:pic>
        <p:pic>
          <p:nvPicPr>
            <p:cNvPr id="563" name="Google Shape;563;p43" title="image_1.png"/>
            <p:cNvPicPr preferRelativeResize="0"/>
            <p:nvPr/>
          </p:nvPicPr>
          <p:blipFill rotWithShape="1">
            <a:blip r:embed="rId3">
              <a:alphaModFix/>
            </a:blip>
            <a:srcRect t="92531"/>
            <a:stretch/>
          </p:blipFill>
          <p:spPr>
            <a:xfrm>
              <a:off x="152400" y="3881440"/>
              <a:ext cx="8839199" cy="277550"/>
            </a:xfrm>
            <a:prstGeom prst="rect">
              <a:avLst/>
            </a:prstGeom>
            <a:noFill/>
            <a:ln>
              <a:noFill/>
            </a:ln>
          </p:spPr>
        </p:pic>
      </p:grpSp>
      <p:sp>
        <p:nvSpPr>
          <p:cNvPr id="564" name="Google Shape;564;p4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13</a:t>
            </a:fld>
            <a:endParaRPr/>
          </a:p>
        </p:txBody>
      </p:sp>
      <p:pic>
        <p:nvPicPr>
          <p:cNvPr id="565" name="Google Shape;565;p43"/>
          <p:cNvPicPr preferRelativeResize="0"/>
          <p:nvPr/>
        </p:nvPicPr>
        <p:blipFill>
          <a:blip r:embed="rId4">
            <a:alphaModFix/>
          </a:blip>
          <a:stretch>
            <a:fillRect/>
          </a:stretch>
        </p:blipFill>
        <p:spPr>
          <a:xfrm>
            <a:off x="2691933" y="5827935"/>
            <a:ext cx="6648067" cy="7377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4"/>
          <p:cNvSpPr txBox="1">
            <a:spLocks noGrp="1"/>
          </p:cNvSpPr>
          <p:nvPr>
            <p:ph type="title"/>
          </p:nvPr>
        </p:nvSpPr>
        <p:spPr>
          <a:xfrm>
            <a:off x="415600" y="740800"/>
            <a:ext cx="3744000" cy="1007600"/>
          </a:xfrm>
          <a:prstGeom prst="rect">
            <a:avLst/>
          </a:prstGeom>
        </p:spPr>
        <p:txBody>
          <a:bodyPr spcFirstLastPara="1" vert="horz" wrap="square" lIns="121900" tIns="121900" rIns="121900" bIns="121900" rtlCol="0" anchor="b" anchorCtr="0">
            <a:normAutofit/>
          </a:bodyPr>
          <a:lstStyle/>
          <a:p>
            <a:r>
              <a:rPr lang="en-GB"/>
              <a:t>Sampling Task</a:t>
            </a:r>
            <a:endParaRPr/>
          </a:p>
        </p:txBody>
      </p:sp>
      <p:grpSp>
        <p:nvGrpSpPr>
          <p:cNvPr id="571" name="Google Shape;571;p44"/>
          <p:cNvGrpSpPr/>
          <p:nvPr/>
        </p:nvGrpSpPr>
        <p:grpSpPr>
          <a:xfrm>
            <a:off x="323801" y="1884617"/>
            <a:ext cx="11785599" cy="2656987"/>
            <a:chOff x="152400" y="2166250"/>
            <a:chExt cx="8839199" cy="1992740"/>
          </a:xfrm>
        </p:grpSpPr>
        <p:pic>
          <p:nvPicPr>
            <p:cNvPr id="572" name="Google Shape;572;p44" title="image_1.png"/>
            <p:cNvPicPr preferRelativeResize="0"/>
            <p:nvPr/>
          </p:nvPicPr>
          <p:blipFill rotWithShape="1">
            <a:blip r:embed="rId3">
              <a:alphaModFix/>
            </a:blip>
            <a:srcRect b="53842"/>
            <a:stretch/>
          </p:blipFill>
          <p:spPr>
            <a:xfrm>
              <a:off x="152400" y="2166250"/>
              <a:ext cx="8839199" cy="1715200"/>
            </a:xfrm>
            <a:prstGeom prst="rect">
              <a:avLst/>
            </a:prstGeom>
            <a:noFill/>
            <a:ln>
              <a:noFill/>
            </a:ln>
          </p:spPr>
        </p:pic>
        <p:pic>
          <p:nvPicPr>
            <p:cNvPr id="573" name="Google Shape;573;p44" title="image_1.png"/>
            <p:cNvPicPr preferRelativeResize="0"/>
            <p:nvPr/>
          </p:nvPicPr>
          <p:blipFill rotWithShape="1">
            <a:blip r:embed="rId3">
              <a:alphaModFix/>
            </a:blip>
            <a:srcRect t="92531"/>
            <a:stretch/>
          </p:blipFill>
          <p:spPr>
            <a:xfrm>
              <a:off x="152400" y="3881440"/>
              <a:ext cx="8839199" cy="277550"/>
            </a:xfrm>
            <a:prstGeom prst="rect">
              <a:avLst/>
            </a:prstGeom>
            <a:noFill/>
            <a:ln>
              <a:noFill/>
            </a:ln>
          </p:spPr>
        </p:pic>
      </p:grpSp>
      <p:sp>
        <p:nvSpPr>
          <p:cNvPr id="574" name="Google Shape;574;p4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14</a:t>
            </a:fld>
            <a:endParaRPr/>
          </a:p>
        </p:txBody>
      </p:sp>
      <p:sp>
        <p:nvSpPr>
          <p:cNvPr id="575" name="Google Shape;575;p44"/>
          <p:cNvSpPr txBox="1">
            <a:spLocks noGrp="1"/>
          </p:cNvSpPr>
          <p:nvPr>
            <p:ph type="body" idx="1"/>
          </p:nvPr>
        </p:nvSpPr>
        <p:spPr>
          <a:xfrm>
            <a:off x="2090600" y="5247200"/>
            <a:ext cx="8912400" cy="1300800"/>
          </a:xfrm>
          <a:prstGeom prst="rect">
            <a:avLst/>
          </a:prstGeom>
          <a:solidFill>
            <a:srgbClr val="F7F7F7"/>
          </a:solidFill>
          <a:ln w="9525" cap="flat" cmpd="sng">
            <a:solidFill>
              <a:schemeClr val="accent5"/>
            </a:solidFill>
            <a:prstDash val="dash"/>
            <a:round/>
            <a:headEnd type="none" w="sm" len="sm"/>
            <a:tailEnd type="none" w="sm" len="sm"/>
          </a:ln>
        </p:spPr>
        <p:txBody>
          <a:bodyPr spcFirstLastPara="1" vert="horz" wrap="square" lIns="121900" tIns="121900" rIns="121900" bIns="121900" rtlCol="0" anchor="t" anchorCtr="0">
            <a:normAutofit/>
          </a:bodyPr>
          <a:lstStyle/>
          <a:p>
            <a:pPr indent="-412739">
              <a:buSzPct val="100000"/>
            </a:pPr>
            <a:r>
              <a:rPr lang="en-GB" sz="2000"/>
              <a:t>Can we leverage prior information from pre-trained video models?</a:t>
            </a:r>
            <a:br>
              <a:rPr lang="en-GB" sz="2000"/>
            </a:br>
            <a:r>
              <a:rPr lang="en-GB" sz="2000"/>
              <a:t>        -&gt; </a:t>
            </a:r>
            <a:r>
              <a:rPr lang="en-GB" sz="2000" b="1"/>
              <a:t>Wan 2.2 TI2V-5B</a:t>
            </a:r>
            <a:endParaRPr sz="2000"/>
          </a:p>
          <a:p>
            <a:pPr indent="-412739">
              <a:buSzPct val="100000"/>
            </a:pPr>
            <a:r>
              <a:rPr lang="en-GB" sz="2000"/>
              <a:t>What is the best way to </a:t>
            </a:r>
            <a:r>
              <a:rPr lang="en-GB" sz="2000" b="1"/>
              <a:t>fine-tune</a:t>
            </a:r>
            <a:r>
              <a:rPr lang="en-GB" sz="2000"/>
              <a:t> on 1X dataset and </a:t>
            </a:r>
            <a:r>
              <a:rPr lang="en-GB" sz="2000" b="1"/>
              <a:t>add action-conditioning</a:t>
            </a:r>
            <a:r>
              <a:rPr lang="en-GB" sz="2000"/>
              <a:t>?</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5"/>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15</a:t>
            </a:fld>
            <a:endParaRPr/>
          </a:p>
        </p:txBody>
      </p:sp>
      <p:sp>
        <p:nvSpPr>
          <p:cNvPr id="582" name="Google Shape;582;p45"/>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buClr>
                <a:schemeClr val="dk1"/>
              </a:buClr>
              <a:buSzPct val="39285"/>
            </a:pPr>
            <a:r>
              <a:rPr lang="en-GB"/>
              <a:t>Wan 2.2 TI2V-5B</a:t>
            </a:r>
            <a:endParaRPr/>
          </a:p>
          <a:p>
            <a:pPr>
              <a:spcBef>
                <a:spcPts val="0"/>
              </a:spcBef>
            </a:pPr>
            <a:endParaRPr/>
          </a:p>
        </p:txBody>
      </p:sp>
      <p:pic>
        <p:nvPicPr>
          <p:cNvPr id="581" name="Google Shape;581;p45" title="Copy of Copy of Copy of WanDiT_h (18).png"/>
          <p:cNvPicPr preferRelativeResize="0"/>
          <p:nvPr/>
        </p:nvPicPr>
        <p:blipFill>
          <a:blip r:embed="rId3">
            <a:alphaModFix/>
          </a:blip>
          <a:stretch>
            <a:fillRect/>
          </a:stretch>
        </p:blipFill>
        <p:spPr>
          <a:xfrm>
            <a:off x="203201" y="1560167"/>
            <a:ext cx="11785601" cy="43211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6"/>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16</a:t>
            </a:fld>
            <a:endParaRPr/>
          </a:p>
        </p:txBody>
      </p:sp>
      <p:sp>
        <p:nvSpPr>
          <p:cNvPr id="589" name="Google Shape;589;p46"/>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buClr>
                <a:schemeClr val="dk1"/>
              </a:buClr>
              <a:buSzPct val="39285"/>
            </a:pPr>
            <a:r>
              <a:rPr lang="en-GB"/>
              <a:t>Wan 2.2 TI2V-5B</a:t>
            </a:r>
            <a:endParaRPr/>
          </a:p>
          <a:p>
            <a:pPr>
              <a:spcBef>
                <a:spcPts val="0"/>
              </a:spcBef>
            </a:pPr>
            <a:endParaRPr/>
          </a:p>
        </p:txBody>
      </p:sp>
      <p:pic>
        <p:nvPicPr>
          <p:cNvPr id="588" name="Google Shape;588;p46" title="Copy of Copy of Copy of WanDiT_h (16).png"/>
          <p:cNvPicPr preferRelativeResize="0"/>
          <p:nvPr/>
        </p:nvPicPr>
        <p:blipFill>
          <a:blip r:embed="rId3">
            <a:alphaModFix/>
          </a:blip>
          <a:stretch>
            <a:fillRect/>
          </a:stretch>
        </p:blipFill>
        <p:spPr>
          <a:xfrm>
            <a:off x="203201" y="1560167"/>
            <a:ext cx="11785601" cy="43211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7"/>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17</a:t>
            </a:fld>
            <a:endParaRPr/>
          </a:p>
        </p:txBody>
      </p:sp>
      <p:sp>
        <p:nvSpPr>
          <p:cNvPr id="596" name="Google Shape;596;p47"/>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buClr>
                <a:schemeClr val="dk1"/>
              </a:buClr>
              <a:buSzPct val="39285"/>
            </a:pPr>
            <a:r>
              <a:rPr lang="en-GB"/>
              <a:t>Wan 2.2 TI2V-5B</a:t>
            </a:r>
            <a:endParaRPr/>
          </a:p>
          <a:p>
            <a:pPr>
              <a:spcBef>
                <a:spcPts val="0"/>
              </a:spcBef>
            </a:pPr>
            <a:endParaRPr/>
          </a:p>
        </p:txBody>
      </p:sp>
      <p:pic>
        <p:nvPicPr>
          <p:cNvPr id="595" name="Google Shape;595;p47" title="Copy of Copy of Copy of WanDiT_h (14).png"/>
          <p:cNvPicPr preferRelativeResize="0"/>
          <p:nvPr/>
        </p:nvPicPr>
        <p:blipFill>
          <a:blip r:embed="rId3">
            <a:alphaModFix/>
          </a:blip>
          <a:stretch>
            <a:fillRect/>
          </a:stretch>
        </p:blipFill>
        <p:spPr>
          <a:xfrm>
            <a:off x="203201" y="1560167"/>
            <a:ext cx="11785601" cy="43211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48"/>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18</a:t>
            </a:fld>
            <a:endParaRPr/>
          </a:p>
        </p:txBody>
      </p:sp>
      <p:sp>
        <p:nvSpPr>
          <p:cNvPr id="603" name="Google Shape;603;p48"/>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buClr>
                <a:schemeClr val="dk1"/>
              </a:buClr>
              <a:buSzPct val="39285"/>
            </a:pPr>
            <a:r>
              <a:rPr lang="en-GB"/>
              <a:t>Wan 2.2 TI2V-5B</a:t>
            </a:r>
            <a:endParaRPr/>
          </a:p>
          <a:p>
            <a:pPr>
              <a:spcBef>
                <a:spcPts val="0"/>
              </a:spcBef>
            </a:pPr>
            <a:endParaRPr/>
          </a:p>
        </p:txBody>
      </p:sp>
      <p:pic>
        <p:nvPicPr>
          <p:cNvPr id="602" name="Google Shape;602;p48" title="Copy of Copy of Copy of WanDiT_h (13).png"/>
          <p:cNvPicPr preferRelativeResize="0"/>
          <p:nvPr/>
        </p:nvPicPr>
        <p:blipFill rotWithShape="1">
          <a:blip r:embed="rId3">
            <a:alphaModFix/>
          </a:blip>
          <a:srcRect l="10706" t="13307"/>
          <a:stretch/>
        </p:blipFill>
        <p:spPr>
          <a:xfrm>
            <a:off x="1465400" y="2135267"/>
            <a:ext cx="10523403" cy="37461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9" name="Google Shape;609;p49"/>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19</a:t>
            </a:fld>
            <a:endParaRPr/>
          </a:p>
        </p:txBody>
      </p:sp>
      <p:sp>
        <p:nvSpPr>
          <p:cNvPr id="608" name="Google Shape;608;p49"/>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marL="609585" indent="-518147">
              <a:spcBef>
                <a:spcPts val="0"/>
              </a:spcBef>
              <a:buSzPct val="100000"/>
              <a:buAutoNum type="arabicPeriod"/>
            </a:pPr>
            <a:r>
              <a:rPr lang="en-GB"/>
              <a:t>Add Video Conditioning</a:t>
            </a:r>
            <a:endParaRPr/>
          </a:p>
          <a:p>
            <a:pPr>
              <a:spcBef>
                <a:spcPts val="0"/>
              </a:spcBef>
            </a:pPr>
            <a:endParaRPr/>
          </a:p>
        </p:txBody>
      </p:sp>
      <p:pic>
        <p:nvPicPr>
          <p:cNvPr id="610" name="Google Shape;610;p49" title="Copy of Copy of Copy of WanDiT_h (21).png"/>
          <p:cNvPicPr preferRelativeResize="0"/>
          <p:nvPr/>
        </p:nvPicPr>
        <p:blipFill>
          <a:blip r:embed="rId3">
            <a:alphaModFix/>
          </a:blip>
          <a:stretch>
            <a:fillRect/>
          </a:stretch>
        </p:blipFill>
        <p:spPr>
          <a:xfrm>
            <a:off x="203201" y="1560167"/>
            <a:ext cx="11785601" cy="4321184"/>
          </a:xfrm>
          <a:prstGeom prst="rect">
            <a:avLst/>
          </a:prstGeom>
          <a:noFill/>
          <a:ln>
            <a:noFill/>
          </a:ln>
        </p:spPr>
      </p:pic>
      <p:sp>
        <p:nvSpPr>
          <p:cNvPr id="611" name="Google Shape;611;p49"/>
          <p:cNvSpPr txBox="1"/>
          <p:nvPr/>
        </p:nvSpPr>
        <p:spPr>
          <a:xfrm>
            <a:off x="4585600" y="3254600"/>
            <a:ext cx="1105200" cy="389746"/>
          </a:xfrm>
          <a:prstGeom prst="rect">
            <a:avLst/>
          </a:prstGeom>
          <a:noFill/>
          <a:ln>
            <a:noFill/>
          </a:ln>
        </p:spPr>
        <p:txBody>
          <a:bodyPr spcFirstLastPara="1" wrap="square" lIns="121900" tIns="121900" rIns="121900" bIns="121900" anchor="t" anchorCtr="0">
            <a:spAutoFit/>
          </a:bodyPr>
          <a:lstStyle/>
          <a:p>
            <a:r>
              <a:rPr lang="en-GB" sz="933">
                <a:solidFill>
                  <a:srgbClr val="434343"/>
                </a:solidFill>
                <a:latin typeface="Inter"/>
                <a:ea typeface="Inter"/>
                <a:cs typeface="Inter"/>
                <a:sym typeface="Inter"/>
              </a:rPr>
              <a:t>Random Noise</a:t>
            </a:r>
            <a:endParaRPr sz="933">
              <a:solidFill>
                <a:srgbClr val="434343"/>
              </a:solidFill>
              <a:latin typeface="Inter"/>
              <a:ea typeface="Inter"/>
              <a:cs typeface="Inter"/>
              <a:sym typeface="Inter"/>
            </a:endParaRPr>
          </a:p>
        </p:txBody>
      </p:sp>
      <p:cxnSp>
        <p:nvCxnSpPr>
          <p:cNvPr id="612" name="Google Shape;612;p49"/>
          <p:cNvCxnSpPr/>
          <p:nvPr/>
        </p:nvCxnSpPr>
        <p:spPr>
          <a:xfrm flipH="1">
            <a:off x="2162200" y="1427433"/>
            <a:ext cx="136400" cy="1647600"/>
          </a:xfrm>
          <a:prstGeom prst="straightConnector1">
            <a:avLst/>
          </a:prstGeom>
          <a:noFill/>
          <a:ln w="28575" cap="flat" cmpd="sng">
            <a:solidFill>
              <a:schemeClr val="dk2"/>
            </a:solidFill>
            <a:prstDash val="solid"/>
            <a:round/>
            <a:headEnd type="none" w="med" len="med"/>
            <a:tailEnd type="stealth"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415600" y="740800"/>
            <a:ext cx="3744000" cy="1007600"/>
          </a:xfrm>
          <a:prstGeom prst="rect">
            <a:avLst/>
          </a:prstGeom>
        </p:spPr>
        <p:txBody>
          <a:bodyPr spcFirstLastPara="1" vert="horz" wrap="square" lIns="121900" tIns="121900" rIns="121900" bIns="121900" rtlCol="0" anchor="b" anchorCtr="0">
            <a:normAutofit/>
          </a:bodyPr>
          <a:lstStyle/>
          <a:p>
            <a:r>
              <a:rPr lang="en-GB"/>
              <a:t>World Models</a:t>
            </a:r>
            <a:endParaRPr/>
          </a:p>
        </p:txBody>
      </p:sp>
      <p:sp>
        <p:nvSpPr>
          <p:cNvPr id="139" name="Google Shape;139;p2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a:t>
            </a:fld>
            <a:endParaRPr/>
          </a:p>
        </p:txBody>
      </p:sp>
      <p:pic>
        <p:nvPicPr>
          <p:cNvPr id="140" name="Google Shape;140;p29" descr="s_{t+1} \sim p(s_{t+1} \mid s_t, a_t)&#10;%6ffdd816-4daa-4738-96d7-fe1ae7e626bc"/>
          <p:cNvPicPr preferRelativeResize="0"/>
          <p:nvPr/>
        </p:nvPicPr>
        <p:blipFill>
          <a:blip r:embed="rId3">
            <a:alphaModFix/>
          </a:blip>
          <a:stretch>
            <a:fillRect/>
          </a:stretch>
        </p:blipFill>
        <p:spPr>
          <a:xfrm>
            <a:off x="3310634" y="3396114"/>
            <a:ext cx="4017815" cy="451705"/>
          </a:xfrm>
          <a:prstGeom prst="rect">
            <a:avLst/>
          </a:prstGeom>
          <a:noFill/>
          <a:ln>
            <a:noFill/>
          </a:ln>
        </p:spPr>
      </p:pic>
      <p:sp>
        <p:nvSpPr>
          <p:cNvPr id="141" name="Google Shape;141;p29"/>
          <p:cNvSpPr/>
          <p:nvPr/>
        </p:nvSpPr>
        <p:spPr>
          <a:xfrm>
            <a:off x="5050327" y="3336400"/>
            <a:ext cx="862400" cy="618400"/>
          </a:xfrm>
          <a:prstGeom prst="rect">
            <a:avLst/>
          </a:prstGeom>
          <a:noFill/>
          <a:ln w="22450" cap="flat" cmpd="sng">
            <a:solidFill>
              <a:srgbClr val="980000"/>
            </a:solidFill>
            <a:prstDash val="solid"/>
            <a:round/>
            <a:headEnd type="none" w="sm" len="sm"/>
            <a:tailEnd type="none" w="sm" len="sm"/>
          </a:ln>
        </p:spPr>
        <p:txBody>
          <a:bodyPr spcFirstLastPara="1" wrap="square" lIns="143667" tIns="143667" rIns="143667" bIns="143667" anchor="ctr" anchorCtr="0">
            <a:noAutofit/>
          </a:bodyPr>
          <a:lstStyle/>
          <a:p>
            <a:pPr algn="ctr"/>
            <a:endParaRPr sz="2200">
              <a:latin typeface="Inter"/>
              <a:ea typeface="Inter"/>
              <a:cs typeface="Inter"/>
              <a:sym typeface="Inter"/>
            </a:endParaRPr>
          </a:p>
        </p:txBody>
      </p:sp>
      <p:sp>
        <p:nvSpPr>
          <p:cNvPr id="142" name="Google Shape;142;p29"/>
          <p:cNvSpPr/>
          <p:nvPr/>
        </p:nvSpPr>
        <p:spPr>
          <a:xfrm>
            <a:off x="6168728" y="3336400"/>
            <a:ext cx="421200" cy="618400"/>
          </a:xfrm>
          <a:prstGeom prst="rect">
            <a:avLst/>
          </a:prstGeom>
          <a:noFill/>
          <a:ln w="22450" cap="flat" cmpd="sng">
            <a:solidFill>
              <a:srgbClr val="980000"/>
            </a:solidFill>
            <a:prstDash val="solid"/>
            <a:round/>
            <a:headEnd type="none" w="sm" len="sm"/>
            <a:tailEnd type="none" w="sm" len="sm"/>
          </a:ln>
        </p:spPr>
        <p:txBody>
          <a:bodyPr spcFirstLastPara="1" wrap="square" lIns="143667" tIns="143667" rIns="143667" bIns="143667" anchor="ctr" anchorCtr="0">
            <a:noAutofit/>
          </a:bodyPr>
          <a:lstStyle/>
          <a:p>
            <a:pPr algn="ctr"/>
            <a:endParaRPr sz="2200">
              <a:latin typeface="Inter"/>
              <a:ea typeface="Inter"/>
              <a:cs typeface="Inter"/>
              <a:sym typeface="Inter"/>
            </a:endParaRPr>
          </a:p>
        </p:txBody>
      </p:sp>
      <p:sp>
        <p:nvSpPr>
          <p:cNvPr id="143" name="Google Shape;143;p29"/>
          <p:cNvSpPr/>
          <p:nvPr/>
        </p:nvSpPr>
        <p:spPr>
          <a:xfrm>
            <a:off x="6749621" y="3336400"/>
            <a:ext cx="421200" cy="618400"/>
          </a:xfrm>
          <a:prstGeom prst="rect">
            <a:avLst/>
          </a:prstGeom>
          <a:noFill/>
          <a:ln w="22450" cap="flat" cmpd="sng">
            <a:solidFill>
              <a:srgbClr val="980000"/>
            </a:solidFill>
            <a:prstDash val="solid"/>
            <a:round/>
            <a:headEnd type="none" w="sm" len="sm"/>
            <a:tailEnd type="none" w="sm" len="sm"/>
          </a:ln>
        </p:spPr>
        <p:txBody>
          <a:bodyPr spcFirstLastPara="1" wrap="square" lIns="143667" tIns="143667" rIns="143667" bIns="143667" anchor="ctr" anchorCtr="0">
            <a:noAutofit/>
          </a:bodyPr>
          <a:lstStyle/>
          <a:p>
            <a:pPr algn="ctr"/>
            <a:endParaRPr sz="2200">
              <a:latin typeface="Inter"/>
              <a:ea typeface="Inter"/>
              <a:cs typeface="Inter"/>
              <a:sym typeface="Inter"/>
            </a:endParaRPr>
          </a:p>
        </p:txBody>
      </p:sp>
      <p:sp>
        <p:nvSpPr>
          <p:cNvPr id="144" name="Google Shape;144;p29"/>
          <p:cNvSpPr txBox="1">
            <a:spLocks noGrp="1"/>
          </p:cNvSpPr>
          <p:nvPr>
            <p:ph type="body" idx="1"/>
          </p:nvPr>
        </p:nvSpPr>
        <p:spPr>
          <a:xfrm>
            <a:off x="415600" y="1852800"/>
            <a:ext cx="7126800" cy="1483600"/>
          </a:xfrm>
          <a:prstGeom prst="rect">
            <a:avLst/>
          </a:prstGeom>
        </p:spPr>
        <p:txBody>
          <a:bodyPr spcFirstLastPara="1" vert="horz" wrap="square" lIns="121900" tIns="121900" rIns="121900" bIns="121900" rtlCol="0" anchor="t" anchorCtr="0">
            <a:normAutofit lnSpcReduction="10000"/>
          </a:bodyPr>
          <a:lstStyle/>
          <a:p>
            <a:pPr marL="0" indent="0">
              <a:buNone/>
            </a:pPr>
            <a:r>
              <a:rPr lang="en-GB" sz="2000" b="1" i="1"/>
              <a:t>World Model</a:t>
            </a:r>
            <a:endParaRPr sz="2000" b="1" i="1"/>
          </a:p>
          <a:p>
            <a:pPr marL="0" indent="609585">
              <a:spcBef>
                <a:spcPts val="1600"/>
              </a:spcBef>
              <a:spcAft>
                <a:spcPts val="1600"/>
              </a:spcAft>
              <a:buNone/>
            </a:pPr>
            <a:r>
              <a:rPr lang="en-GB" sz="2000" i="1"/>
              <a:t>f: State x Action -&gt; Next State Distribution</a:t>
            </a:r>
            <a:br>
              <a:rPr lang="en-GB" sz="2000" i="1"/>
            </a:br>
            <a:endParaRPr sz="1733"/>
          </a:p>
        </p:txBody>
      </p:sp>
      <p:graphicFrame>
        <p:nvGraphicFramePr>
          <p:cNvPr id="145" name="Google Shape;145;p29"/>
          <p:cNvGraphicFramePr/>
          <p:nvPr/>
        </p:nvGraphicFramePr>
        <p:xfrm>
          <a:off x="1270000" y="4632833"/>
          <a:ext cx="9652000" cy="182868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3000">
                  <a:extLst>
                    <a:ext uri="{9D8B030D-6E8A-4147-A177-3AD203B41FA5}">
                      <a16:colId xmlns:a16="http://schemas.microsoft.com/office/drawing/2014/main" val="20003"/>
                    </a:ext>
                  </a:extLst>
                </a:gridCol>
              </a:tblGrid>
              <a:tr h="609560">
                <a:tc>
                  <a:txBody>
                    <a:bodyPr/>
                    <a:lstStyle/>
                    <a:p>
                      <a:pPr marL="0" lvl="0" indent="0" algn="l" rtl="0">
                        <a:spcBef>
                          <a:spcPts val="0"/>
                        </a:spcBef>
                        <a:spcAft>
                          <a:spcPts val="0"/>
                        </a:spcAft>
                        <a:buNone/>
                      </a:pPr>
                      <a:r>
                        <a:rPr lang="en-GB" sz="2400" b="1"/>
                        <a:t>Model Class</a:t>
                      </a:r>
                      <a:endParaRPr sz="2400" b="1"/>
                    </a:p>
                  </a:txBody>
                  <a:tcPr marL="121900" marR="121900" marT="121900" marB="121900"/>
                </a:tc>
                <a:tc>
                  <a:txBody>
                    <a:bodyPr/>
                    <a:lstStyle/>
                    <a:p>
                      <a:pPr marL="0" lvl="0" indent="0" algn="l" rtl="0">
                        <a:spcBef>
                          <a:spcPts val="0"/>
                        </a:spcBef>
                        <a:spcAft>
                          <a:spcPts val="0"/>
                        </a:spcAft>
                        <a:buNone/>
                      </a:pPr>
                      <a:r>
                        <a:rPr lang="en-GB" sz="2400" b="1"/>
                        <a:t>Training Data</a:t>
                      </a:r>
                      <a:endParaRPr sz="2400" b="1"/>
                    </a:p>
                  </a:txBody>
                  <a:tcPr marL="121900" marR="121900" marT="121900" marB="121900"/>
                </a:tc>
                <a:tc>
                  <a:txBody>
                    <a:bodyPr/>
                    <a:lstStyle/>
                    <a:p>
                      <a:pPr marL="0" lvl="0" indent="0" algn="l" rtl="0">
                        <a:spcBef>
                          <a:spcPts val="0"/>
                        </a:spcBef>
                        <a:spcAft>
                          <a:spcPts val="0"/>
                        </a:spcAft>
                        <a:buNone/>
                      </a:pPr>
                      <a:r>
                        <a:rPr lang="en-GB" sz="2400" b="1"/>
                        <a:t>Controllability</a:t>
                      </a:r>
                      <a:endParaRPr sz="2400" b="1"/>
                    </a:p>
                  </a:txBody>
                  <a:tcPr marL="121900" marR="121900" marT="121900" marB="121900"/>
                </a:tc>
                <a:tc>
                  <a:txBody>
                    <a:bodyPr/>
                    <a:lstStyle/>
                    <a:p>
                      <a:pPr marL="0" lvl="0" indent="0" algn="l" rtl="0">
                        <a:spcBef>
                          <a:spcPts val="0"/>
                        </a:spcBef>
                        <a:spcAft>
                          <a:spcPts val="0"/>
                        </a:spcAft>
                        <a:buNone/>
                      </a:pPr>
                      <a:r>
                        <a:rPr lang="en-GB" sz="2400" b="1"/>
                        <a:t>Examples</a:t>
                      </a:r>
                      <a:endParaRPr sz="2400" b="1"/>
                    </a:p>
                  </a:txBody>
                  <a:tcPr marL="121900" marR="121900" marT="121900" marB="121900"/>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GB" sz="2400"/>
                        <a:t>World Model</a:t>
                      </a:r>
                      <a:endParaRPr sz="2400"/>
                    </a:p>
                  </a:txBody>
                  <a:tcPr marL="121900" marR="121900" marT="121900" marB="121900"/>
                </a:tc>
                <a:tc>
                  <a:txBody>
                    <a:bodyPr/>
                    <a:lstStyle/>
                    <a:p>
                      <a:pPr marL="0" lvl="0" indent="0" algn="l" rtl="0">
                        <a:spcBef>
                          <a:spcPts val="0"/>
                        </a:spcBef>
                        <a:spcAft>
                          <a:spcPts val="0"/>
                        </a:spcAft>
                        <a:buNone/>
                      </a:pPr>
                      <a:r>
                        <a:rPr lang="en-GB" sz="2400"/>
                        <a:t>Video + Actions</a:t>
                      </a:r>
                      <a:endParaRPr sz="2400"/>
                    </a:p>
                  </a:txBody>
                  <a:tcPr marL="121900" marR="121900" marT="121900" marB="121900"/>
                </a:tc>
                <a:tc>
                  <a:txBody>
                    <a:bodyPr/>
                    <a:lstStyle/>
                    <a:p>
                      <a:pPr marL="0" lvl="0" indent="0" algn="l" rtl="0">
                        <a:spcBef>
                          <a:spcPts val="0"/>
                        </a:spcBef>
                        <a:spcAft>
                          <a:spcPts val="0"/>
                        </a:spcAft>
                        <a:buNone/>
                      </a:pPr>
                      <a:r>
                        <a:rPr lang="en-GB" sz="2400"/>
                        <a:t>Frame Level</a:t>
                      </a:r>
                      <a:endParaRPr sz="2400"/>
                    </a:p>
                  </a:txBody>
                  <a:tcPr marL="121900" marR="121900" marT="121900" marB="121900"/>
                </a:tc>
                <a:tc>
                  <a:txBody>
                    <a:bodyPr/>
                    <a:lstStyle/>
                    <a:p>
                      <a:pPr marL="0" lvl="0" indent="0" algn="l" rtl="0">
                        <a:spcBef>
                          <a:spcPts val="0"/>
                        </a:spcBef>
                        <a:spcAft>
                          <a:spcPts val="0"/>
                        </a:spcAft>
                        <a:buNone/>
                      </a:pPr>
                      <a:r>
                        <a:rPr lang="en-GB" sz="2400"/>
                        <a:t>e.g. GAIA-2</a:t>
                      </a: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GB" sz="2400"/>
                        <a:t>Video Model</a:t>
                      </a:r>
                      <a:endParaRPr sz="2400"/>
                    </a:p>
                  </a:txBody>
                  <a:tcPr marL="121900" marR="121900" marT="121900" marB="121900"/>
                </a:tc>
                <a:tc>
                  <a:txBody>
                    <a:bodyPr/>
                    <a:lstStyle/>
                    <a:p>
                      <a:pPr marL="0" lvl="0" indent="0" algn="l" rtl="0">
                        <a:spcBef>
                          <a:spcPts val="0"/>
                        </a:spcBef>
                        <a:spcAft>
                          <a:spcPts val="0"/>
                        </a:spcAft>
                        <a:buNone/>
                      </a:pPr>
                      <a:r>
                        <a:rPr lang="en-GB" sz="2400"/>
                        <a:t>Video + Text</a:t>
                      </a:r>
                      <a:endParaRPr sz="2400"/>
                    </a:p>
                  </a:txBody>
                  <a:tcPr marL="121900" marR="121900" marT="121900" marB="121900"/>
                </a:tc>
                <a:tc>
                  <a:txBody>
                    <a:bodyPr/>
                    <a:lstStyle/>
                    <a:p>
                      <a:pPr marL="0" lvl="0" indent="0" algn="l" rtl="0">
                        <a:spcBef>
                          <a:spcPts val="0"/>
                        </a:spcBef>
                        <a:spcAft>
                          <a:spcPts val="0"/>
                        </a:spcAft>
                        <a:buNone/>
                      </a:pPr>
                      <a:r>
                        <a:rPr lang="en-GB" sz="2400"/>
                        <a:t>Video Level</a:t>
                      </a:r>
                      <a:endParaRPr sz="2400"/>
                    </a:p>
                  </a:txBody>
                  <a:tcPr marL="121900" marR="121900" marT="121900" marB="121900"/>
                </a:tc>
                <a:tc>
                  <a:txBody>
                    <a:bodyPr/>
                    <a:lstStyle/>
                    <a:p>
                      <a:pPr marL="0" lvl="0" indent="0" algn="l" rtl="0">
                        <a:spcBef>
                          <a:spcPts val="0"/>
                        </a:spcBef>
                        <a:spcAft>
                          <a:spcPts val="0"/>
                        </a:spcAft>
                        <a:buNone/>
                      </a:pPr>
                      <a:r>
                        <a:rPr lang="en-GB" sz="2400"/>
                        <a:t>e.g. Veo 2</a:t>
                      </a:r>
                      <a:endParaRPr sz="2400"/>
                    </a:p>
                  </a:txBody>
                  <a:tcPr marL="121900" marR="121900" marT="121900" marB="12190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50"/>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20</a:t>
            </a:fld>
            <a:endParaRPr/>
          </a:p>
        </p:txBody>
      </p:sp>
      <p:sp>
        <p:nvSpPr>
          <p:cNvPr id="617" name="Google Shape;617;p50"/>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pPr>
            <a:r>
              <a:rPr lang="en-GB">
                <a:latin typeface="Consolas"/>
                <a:ea typeface="Consolas"/>
                <a:cs typeface="Consolas"/>
                <a:sym typeface="Consolas"/>
              </a:rPr>
              <a:t>2. text_prompt = “”</a:t>
            </a:r>
            <a:endParaRPr>
              <a:latin typeface="Consolas"/>
              <a:ea typeface="Consolas"/>
              <a:cs typeface="Consolas"/>
              <a:sym typeface="Consolas"/>
            </a:endParaRPr>
          </a:p>
        </p:txBody>
      </p:sp>
      <p:pic>
        <p:nvPicPr>
          <p:cNvPr id="619" name="Google Shape;619;p50" title="Copy of Copy of Copy of WanDiT_h (20).png"/>
          <p:cNvPicPr preferRelativeResize="0"/>
          <p:nvPr/>
        </p:nvPicPr>
        <p:blipFill>
          <a:blip r:embed="rId3">
            <a:alphaModFix/>
          </a:blip>
          <a:stretch>
            <a:fillRect/>
          </a:stretch>
        </p:blipFill>
        <p:spPr>
          <a:xfrm>
            <a:off x="203201" y="1560167"/>
            <a:ext cx="11785601" cy="4321184"/>
          </a:xfrm>
          <a:prstGeom prst="rect">
            <a:avLst/>
          </a:prstGeom>
          <a:noFill/>
          <a:ln>
            <a:noFill/>
          </a:ln>
        </p:spPr>
      </p:pic>
      <p:cxnSp>
        <p:nvCxnSpPr>
          <p:cNvPr id="620" name="Google Shape;620;p50"/>
          <p:cNvCxnSpPr/>
          <p:nvPr/>
        </p:nvCxnSpPr>
        <p:spPr>
          <a:xfrm>
            <a:off x="2749933" y="1406433"/>
            <a:ext cx="2025600" cy="3243200"/>
          </a:xfrm>
          <a:prstGeom prst="straightConnector1">
            <a:avLst/>
          </a:prstGeom>
          <a:noFill/>
          <a:ln w="28575" cap="flat" cmpd="sng">
            <a:solidFill>
              <a:schemeClr val="dk2"/>
            </a:solidFill>
            <a:prstDash val="solid"/>
            <a:round/>
            <a:headEnd type="none" w="med" len="med"/>
            <a:tailEnd type="stealth"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6" name="Google Shape;626;p51"/>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21</a:t>
            </a:fld>
            <a:endParaRPr/>
          </a:p>
        </p:txBody>
      </p:sp>
      <p:sp>
        <p:nvSpPr>
          <p:cNvPr id="625" name="Google Shape;625;p51"/>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pPr>
            <a:r>
              <a:rPr lang="en-GB"/>
              <a:t>3. Add Robot Action Conditioning</a:t>
            </a:r>
            <a:endParaRPr/>
          </a:p>
        </p:txBody>
      </p:sp>
      <p:pic>
        <p:nvPicPr>
          <p:cNvPr id="627" name="Google Shape;627;p51" title="Copy of Copy of Copy of WanDiT_h (19).png"/>
          <p:cNvPicPr preferRelativeResize="0"/>
          <p:nvPr/>
        </p:nvPicPr>
        <p:blipFill>
          <a:blip r:embed="rId3">
            <a:alphaModFix/>
          </a:blip>
          <a:stretch>
            <a:fillRect/>
          </a:stretch>
        </p:blipFill>
        <p:spPr>
          <a:xfrm>
            <a:off x="203201" y="1560167"/>
            <a:ext cx="11785601" cy="4321184"/>
          </a:xfrm>
          <a:prstGeom prst="rect">
            <a:avLst/>
          </a:prstGeom>
          <a:noFill/>
          <a:ln>
            <a:noFill/>
          </a:ln>
        </p:spPr>
      </p:pic>
      <p:cxnSp>
        <p:nvCxnSpPr>
          <p:cNvPr id="628" name="Google Shape;628;p51"/>
          <p:cNvCxnSpPr/>
          <p:nvPr/>
        </p:nvCxnSpPr>
        <p:spPr>
          <a:xfrm>
            <a:off x="3138267" y="1332967"/>
            <a:ext cx="1175600" cy="535200"/>
          </a:xfrm>
          <a:prstGeom prst="straightConnector1">
            <a:avLst/>
          </a:prstGeom>
          <a:noFill/>
          <a:ln w="28575" cap="flat" cmpd="sng">
            <a:solidFill>
              <a:schemeClr val="dk2"/>
            </a:solidFill>
            <a:prstDash val="solid"/>
            <a:round/>
            <a:headEnd type="none" w="med" len="med"/>
            <a:tailEnd type="stealth" w="med" len="med"/>
          </a:ln>
        </p:spPr>
      </p:cxnSp>
      <p:sp>
        <p:nvSpPr>
          <p:cNvPr id="2" name="Rounded Rectangle 1">
            <a:extLst>
              <a:ext uri="{FF2B5EF4-FFF2-40B4-BE49-F238E27FC236}">
                <a16:creationId xmlns:a16="http://schemas.microsoft.com/office/drawing/2014/main" id="{156CACC1-F2A0-5670-1A1A-22CE2555D497}"/>
              </a:ext>
            </a:extLst>
          </p:cNvPr>
          <p:cNvSpPr/>
          <p:nvPr/>
        </p:nvSpPr>
        <p:spPr>
          <a:xfrm>
            <a:off x="4727848" y="1988840"/>
            <a:ext cx="1008112" cy="360040"/>
          </a:xfrm>
          <a:prstGeom prst="roundRect">
            <a:avLst/>
          </a:prstGeom>
          <a:solidFill>
            <a:srgbClr val="D0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Robot Actions </a:t>
            </a:r>
            <a:r>
              <a:rPr lang="en-US" sz="1200" i="1" dirty="0">
                <a:solidFill>
                  <a:sysClr val="windowText" lastClr="000000"/>
                </a:solidFill>
              </a:rPr>
              <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52" title="WanDiT_h.png"/>
          <p:cNvPicPr preferRelativeResize="0"/>
          <p:nvPr/>
        </p:nvPicPr>
        <p:blipFill>
          <a:blip r:embed="rId3">
            <a:alphaModFix/>
          </a:blip>
          <a:stretch>
            <a:fillRect/>
          </a:stretch>
        </p:blipFill>
        <p:spPr>
          <a:xfrm>
            <a:off x="211200" y="1748400"/>
            <a:ext cx="7680000" cy="4915200"/>
          </a:xfrm>
          <a:prstGeom prst="rect">
            <a:avLst/>
          </a:prstGeom>
          <a:noFill/>
          <a:ln>
            <a:noFill/>
          </a:ln>
        </p:spPr>
      </p:pic>
      <p:sp>
        <p:nvSpPr>
          <p:cNvPr id="634" name="Google Shape;634;p52"/>
          <p:cNvSpPr txBox="1">
            <a:spLocks noGrp="1"/>
          </p:cNvSpPr>
          <p:nvPr>
            <p:ph type="title"/>
          </p:nvPr>
        </p:nvSpPr>
        <p:spPr>
          <a:xfrm>
            <a:off x="415600" y="740800"/>
            <a:ext cx="7271200" cy="1007600"/>
          </a:xfrm>
          <a:prstGeom prst="rect">
            <a:avLst/>
          </a:prstGeom>
        </p:spPr>
        <p:txBody>
          <a:bodyPr spcFirstLastPara="1" vert="horz" wrap="square" lIns="121900" tIns="121900" rIns="121900" bIns="121900" rtlCol="0" anchor="b" anchorCtr="0">
            <a:normAutofit fontScale="90000"/>
          </a:bodyPr>
          <a:lstStyle/>
          <a:p>
            <a:r>
              <a:rPr lang="en-GB" dirty="0" err="1"/>
              <a:t>DiT</a:t>
            </a:r>
            <a:r>
              <a:rPr lang="en-GB" dirty="0"/>
              <a:t> Block: Action Conditioning</a:t>
            </a:r>
            <a:endParaRPr dirty="0"/>
          </a:p>
        </p:txBody>
      </p:sp>
      <p:sp>
        <p:nvSpPr>
          <p:cNvPr id="635" name="Google Shape;635;p5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22</a:t>
            </a:fld>
            <a:endParaRPr/>
          </a:p>
        </p:txBody>
      </p:sp>
      <p:sp>
        <p:nvSpPr>
          <p:cNvPr id="636" name="Google Shape;636;p52"/>
          <p:cNvSpPr txBox="1">
            <a:spLocks noGrp="1"/>
          </p:cNvSpPr>
          <p:nvPr>
            <p:ph type="body" idx="1"/>
          </p:nvPr>
        </p:nvSpPr>
        <p:spPr>
          <a:xfrm>
            <a:off x="7795733" y="3128300"/>
            <a:ext cx="4135200" cy="939200"/>
          </a:xfrm>
          <a:prstGeom prst="rect">
            <a:avLst/>
          </a:prstGeom>
          <a:solidFill>
            <a:srgbClr val="F7F7F7"/>
          </a:solidFill>
          <a:ln w="9525" cap="flat" cmpd="sng">
            <a:solidFill>
              <a:srgbClr val="7FB1C3"/>
            </a:solidFill>
            <a:prstDash val="dash"/>
            <a:round/>
            <a:headEnd type="none" w="sm" len="sm"/>
            <a:tailEnd type="none" w="sm" len="sm"/>
          </a:ln>
        </p:spPr>
        <p:txBody>
          <a:bodyPr spcFirstLastPara="1" vert="horz" wrap="square" lIns="121900" tIns="121900" rIns="121900" bIns="121900" rtlCol="0" anchor="t" anchorCtr="0">
            <a:normAutofit/>
          </a:bodyPr>
          <a:lstStyle/>
          <a:p>
            <a:pPr marL="359990" indent="-228594">
              <a:lnSpc>
                <a:spcPct val="115000"/>
              </a:lnSpc>
              <a:buChar char="-"/>
            </a:pPr>
            <a:r>
              <a:rPr lang="en-GB" dirty="0"/>
              <a:t>Flow Matching timestep </a:t>
            </a:r>
            <a:r>
              <a:rPr lang="en-GB" i="1" dirty="0"/>
              <a:t>t</a:t>
            </a:r>
            <a:r>
              <a:rPr lang="en-GB" dirty="0"/>
              <a:t> -&gt; </a:t>
            </a:r>
            <a:r>
              <a:rPr lang="en-GB" dirty="0" err="1"/>
              <a:t>AdaLN</a:t>
            </a:r>
            <a:endParaRPr dirty="0"/>
          </a:p>
          <a:p>
            <a:pPr marL="359990" indent="-228594">
              <a:buChar char="-"/>
            </a:pPr>
            <a:r>
              <a:rPr lang="en-GB" dirty="0"/>
              <a:t>Robot’s actions </a:t>
            </a:r>
            <a:r>
              <a:rPr lang="en-GB" b="1" dirty="0"/>
              <a:t>a </a:t>
            </a:r>
            <a:r>
              <a:rPr lang="en-GB" dirty="0"/>
              <a:t>-&gt; </a:t>
            </a:r>
            <a:r>
              <a:rPr lang="en-GB" dirty="0" err="1"/>
              <a:t>AdaLN</a:t>
            </a:r>
            <a:r>
              <a:rPr lang="en-GB" dirty="0"/>
              <a:t>-Zero</a:t>
            </a:r>
            <a:endParaRPr dirty="0"/>
          </a:p>
        </p:txBody>
      </p:sp>
      <p:sp>
        <p:nvSpPr>
          <p:cNvPr id="637" name="Google Shape;637;p52"/>
          <p:cNvSpPr/>
          <p:nvPr/>
        </p:nvSpPr>
        <p:spPr>
          <a:xfrm>
            <a:off x="3039900" y="5070533"/>
            <a:ext cx="1520400" cy="1508000"/>
          </a:xfrm>
          <a:prstGeom prst="rect">
            <a:avLst/>
          </a:prstGeom>
          <a:noFill/>
          <a:ln w="28575"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pPr algn="ctr"/>
            <a:endParaRPr sz="2400">
              <a:latin typeface="Inter"/>
              <a:ea typeface="Inter"/>
              <a:cs typeface="Inter"/>
              <a:sym typeface="Inter"/>
            </a:endParaRPr>
          </a:p>
        </p:txBody>
      </p:sp>
      <p:sp>
        <p:nvSpPr>
          <p:cNvPr id="2" name="Rounded Rectangle 1">
            <a:extLst>
              <a:ext uri="{FF2B5EF4-FFF2-40B4-BE49-F238E27FC236}">
                <a16:creationId xmlns:a16="http://schemas.microsoft.com/office/drawing/2014/main" id="{289CB5F6-C04C-CD50-7318-BCED38D0ED7C}"/>
              </a:ext>
            </a:extLst>
          </p:cNvPr>
          <p:cNvSpPr/>
          <p:nvPr/>
        </p:nvSpPr>
        <p:spPr>
          <a:xfrm>
            <a:off x="3296044" y="5949280"/>
            <a:ext cx="1008112" cy="444148"/>
          </a:xfrm>
          <a:prstGeom prst="roundRect">
            <a:avLst/>
          </a:prstGeom>
          <a:solidFill>
            <a:srgbClr val="C9D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Robot Actions </a:t>
            </a:r>
            <a:r>
              <a:rPr lang="en-US" sz="1600" i="1" dirty="0">
                <a:solidFill>
                  <a:sysClr val="windowText" lastClr="000000"/>
                </a:solidFill>
              </a:rPr>
              <a:t>a</a:t>
            </a:r>
          </a:p>
        </p:txBody>
      </p:sp>
      <p:sp>
        <p:nvSpPr>
          <p:cNvPr id="3" name="Rounded Rectangle 2">
            <a:extLst>
              <a:ext uri="{FF2B5EF4-FFF2-40B4-BE49-F238E27FC236}">
                <a16:creationId xmlns:a16="http://schemas.microsoft.com/office/drawing/2014/main" id="{6C0DD65E-D393-44A9-5CB3-C66C53D7ECBA}"/>
              </a:ext>
            </a:extLst>
          </p:cNvPr>
          <p:cNvSpPr/>
          <p:nvPr/>
        </p:nvSpPr>
        <p:spPr>
          <a:xfrm>
            <a:off x="3215680" y="5265460"/>
            <a:ext cx="1224136" cy="444148"/>
          </a:xfrm>
          <a:prstGeom prst="roundRect">
            <a:avLst/>
          </a:prstGeom>
          <a:solidFill>
            <a:srgbClr val="C9D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Action Embedding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23</a:t>
            </a:fld>
            <a:endParaRPr/>
          </a:p>
        </p:txBody>
      </p:sp>
      <p:sp>
        <p:nvSpPr>
          <p:cNvPr id="643" name="Google Shape;643;p53"/>
          <p:cNvSpPr txBox="1">
            <a:spLocks noGrp="1"/>
          </p:cNvSpPr>
          <p:nvPr>
            <p:ph type="title"/>
          </p:nvPr>
        </p:nvSpPr>
        <p:spPr>
          <a:xfrm>
            <a:off x="415600" y="740800"/>
            <a:ext cx="6544496" cy="1007600"/>
          </a:xfrm>
          <a:prstGeom prst="rect">
            <a:avLst/>
          </a:prstGeom>
        </p:spPr>
        <p:txBody>
          <a:bodyPr spcFirstLastPara="1" vert="horz" wrap="square" lIns="121900" tIns="121900" rIns="121900" bIns="121900" rtlCol="0" anchor="b" anchorCtr="0">
            <a:noAutofit/>
          </a:bodyPr>
          <a:lstStyle/>
          <a:p>
            <a:pPr>
              <a:buSzPts val="990"/>
            </a:pPr>
            <a:r>
              <a:rPr lang="en-GB" dirty="0">
                <a:solidFill>
                  <a:schemeClr val="accent4"/>
                </a:solidFill>
              </a:rPr>
              <a:t>Real</a:t>
            </a:r>
            <a:r>
              <a:rPr lang="en-GB" dirty="0"/>
              <a:t> vs. </a:t>
            </a:r>
            <a:r>
              <a:rPr lang="en-GB" dirty="0">
                <a:solidFill>
                  <a:schemeClr val="accent5"/>
                </a:solidFill>
              </a:rPr>
              <a:t>Generated</a:t>
            </a:r>
            <a:r>
              <a:rPr lang="en-GB" dirty="0"/>
              <a:t> Videos</a:t>
            </a:r>
            <a:endParaRPr dirty="0"/>
          </a:p>
        </p:txBody>
      </p:sp>
      <p:grpSp>
        <p:nvGrpSpPr>
          <p:cNvPr id="644" name="Google Shape;644;p53"/>
          <p:cNvGrpSpPr/>
          <p:nvPr/>
        </p:nvGrpSpPr>
        <p:grpSpPr>
          <a:xfrm>
            <a:off x="2656967" y="2243034"/>
            <a:ext cx="6878067" cy="4151164"/>
            <a:chOff x="3395175" y="1800000"/>
            <a:chExt cx="5158550" cy="3113373"/>
          </a:xfrm>
        </p:grpSpPr>
        <p:pic>
          <p:nvPicPr>
            <p:cNvPr id="645" name="Google Shape;645;p53" title="0009_original.gif"/>
            <p:cNvPicPr preferRelativeResize="0"/>
            <p:nvPr/>
          </p:nvPicPr>
          <p:blipFill>
            <a:blip r:embed="rId3">
              <a:alphaModFix/>
            </a:blip>
            <a:stretch>
              <a:fillRect/>
            </a:stretch>
          </p:blipFill>
          <p:spPr>
            <a:xfrm>
              <a:off x="3395175" y="1800013"/>
              <a:ext cx="2520000" cy="2520000"/>
            </a:xfrm>
            <a:prstGeom prst="rect">
              <a:avLst/>
            </a:prstGeom>
            <a:noFill/>
            <a:ln w="38100" cap="flat" cmpd="sng">
              <a:solidFill>
                <a:schemeClr val="accent4"/>
              </a:solidFill>
              <a:prstDash val="solid"/>
              <a:round/>
              <a:headEnd type="none" w="sm" len="sm"/>
              <a:tailEnd type="none" w="sm" len="sm"/>
            </a:ln>
          </p:spPr>
        </p:pic>
        <p:pic>
          <p:nvPicPr>
            <p:cNvPr id="646" name="Google Shape;646;p53" title="0009_0003_pred.gif"/>
            <p:cNvPicPr preferRelativeResize="0"/>
            <p:nvPr/>
          </p:nvPicPr>
          <p:blipFill>
            <a:blip r:embed="rId4">
              <a:alphaModFix/>
            </a:blip>
            <a:stretch>
              <a:fillRect/>
            </a:stretch>
          </p:blipFill>
          <p:spPr>
            <a:xfrm>
              <a:off x="6033725" y="1800000"/>
              <a:ext cx="2520000" cy="2520000"/>
            </a:xfrm>
            <a:prstGeom prst="rect">
              <a:avLst/>
            </a:prstGeom>
            <a:noFill/>
            <a:ln w="28575" cap="flat" cmpd="sng">
              <a:solidFill>
                <a:schemeClr val="accent5"/>
              </a:solidFill>
              <a:prstDash val="solid"/>
              <a:round/>
              <a:headEnd type="none" w="sm" len="sm"/>
              <a:tailEnd type="none" w="sm" len="sm"/>
            </a:ln>
          </p:spPr>
        </p:pic>
        <p:sp>
          <p:nvSpPr>
            <p:cNvPr id="647" name="Google Shape;647;p53"/>
            <p:cNvSpPr txBox="1"/>
            <p:nvPr/>
          </p:nvSpPr>
          <p:spPr>
            <a:xfrm>
              <a:off x="3816000" y="4451738"/>
              <a:ext cx="1512000" cy="461635"/>
            </a:xfrm>
            <a:prstGeom prst="rect">
              <a:avLst/>
            </a:prstGeom>
            <a:noFill/>
            <a:ln>
              <a:noFill/>
            </a:ln>
          </p:spPr>
          <p:txBody>
            <a:bodyPr spcFirstLastPara="1" wrap="square" lIns="121900" tIns="121900" rIns="121900" bIns="121900" anchor="t" anchorCtr="0">
              <a:spAutoFit/>
            </a:bodyPr>
            <a:lstStyle/>
            <a:p>
              <a:pPr algn="ctr"/>
              <a:r>
                <a:rPr lang="en-GB" sz="2400" b="1">
                  <a:solidFill>
                    <a:schemeClr val="accent4"/>
                  </a:solidFill>
                  <a:latin typeface="Inter"/>
                  <a:ea typeface="Inter"/>
                  <a:cs typeface="Inter"/>
                  <a:sym typeface="Inter"/>
                </a:rPr>
                <a:t>GT Video</a:t>
              </a:r>
              <a:endParaRPr sz="2400" b="1">
                <a:solidFill>
                  <a:schemeClr val="accent4"/>
                </a:solidFill>
                <a:latin typeface="Inter"/>
                <a:ea typeface="Inter"/>
                <a:cs typeface="Inter"/>
                <a:sym typeface="Inter"/>
              </a:endParaRPr>
            </a:p>
          </p:txBody>
        </p:sp>
        <p:sp>
          <p:nvSpPr>
            <p:cNvPr id="648" name="Google Shape;648;p53"/>
            <p:cNvSpPr txBox="1"/>
            <p:nvPr/>
          </p:nvSpPr>
          <p:spPr>
            <a:xfrm>
              <a:off x="6143225" y="4451738"/>
              <a:ext cx="2301000" cy="461635"/>
            </a:xfrm>
            <a:prstGeom prst="rect">
              <a:avLst/>
            </a:prstGeom>
            <a:noFill/>
            <a:ln>
              <a:noFill/>
            </a:ln>
          </p:spPr>
          <p:txBody>
            <a:bodyPr spcFirstLastPara="1" wrap="square" lIns="121900" tIns="121900" rIns="121900" bIns="121900" anchor="t" anchorCtr="0">
              <a:spAutoFit/>
            </a:bodyPr>
            <a:lstStyle/>
            <a:p>
              <a:pPr algn="ctr"/>
              <a:r>
                <a:rPr lang="en-GB" sz="2400" b="1">
                  <a:solidFill>
                    <a:schemeClr val="accent5"/>
                  </a:solidFill>
                  <a:latin typeface="Inter"/>
                  <a:ea typeface="Inter"/>
                  <a:cs typeface="Inter"/>
                  <a:sym typeface="Inter"/>
                </a:rPr>
                <a:t>Generated Video</a:t>
              </a:r>
              <a:endParaRPr sz="2400" b="1">
                <a:solidFill>
                  <a:schemeClr val="accent5"/>
                </a:solidFill>
                <a:latin typeface="Inter"/>
                <a:ea typeface="Inter"/>
                <a:cs typeface="Inter"/>
                <a:sym typeface="Inter"/>
              </a:endParaRPr>
            </a:p>
          </p:txBody>
        </p:sp>
      </p:grpSp>
      <p:sp>
        <p:nvSpPr>
          <p:cNvPr id="5" name="TextBox 4">
            <a:extLst>
              <a:ext uri="{FF2B5EF4-FFF2-40B4-BE49-F238E27FC236}">
                <a16:creationId xmlns:a16="http://schemas.microsoft.com/office/drawing/2014/main" id="{A632F3FE-DB6A-943F-F6FF-0397A069CF80}"/>
              </a:ext>
            </a:extLst>
          </p:cNvPr>
          <p:cNvSpPr txBox="1"/>
          <p:nvPr/>
        </p:nvSpPr>
        <p:spPr>
          <a:xfrm>
            <a:off x="3049524" y="3244334"/>
            <a:ext cx="6099048" cy="369332"/>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4"/>
          <p:cNvSpPr txBox="1">
            <a:spLocks noGrp="1"/>
          </p:cNvSpPr>
          <p:nvPr>
            <p:ph type="title"/>
          </p:nvPr>
        </p:nvSpPr>
        <p:spPr>
          <a:xfrm>
            <a:off x="415600" y="740800"/>
            <a:ext cx="6616504" cy="1007600"/>
          </a:xfrm>
          <a:prstGeom prst="rect">
            <a:avLst/>
          </a:prstGeom>
        </p:spPr>
        <p:txBody>
          <a:bodyPr spcFirstLastPara="1" vert="horz" wrap="square" lIns="121900" tIns="121900" rIns="121900" bIns="121900" rtlCol="0" anchor="b" anchorCtr="0">
            <a:noAutofit/>
          </a:bodyPr>
          <a:lstStyle/>
          <a:p>
            <a:pPr>
              <a:buSzPts val="990"/>
            </a:pPr>
            <a:r>
              <a:rPr lang="en-GB" dirty="0">
                <a:solidFill>
                  <a:schemeClr val="accent4"/>
                </a:solidFill>
              </a:rPr>
              <a:t>Real</a:t>
            </a:r>
            <a:r>
              <a:rPr lang="en-GB" dirty="0"/>
              <a:t> vs. </a:t>
            </a:r>
            <a:r>
              <a:rPr lang="en-GB" dirty="0">
                <a:solidFill>
                  <a:schemeClr val="accent5"/>
                </a:solidFill>
              </a:rPr>
              <a:t>Generated</a:t>
            </a:r>
            <a:r>
              <a:rPr lang="en-GB" dirty="0"/>
              <a:t> Videos</a:t>
            </a:r>
            <a:endParaRPr dirty="0"/>
          </a:p>
        </p:txBody>
      </p:sp>
      <p:sp>
        <p:nvSpPr>
          <p:cNvPr id="654" name="Google Shape;654;p5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24</a:t>
            </a:fld>
            <a:endParaRPr/>
          </a:p>
        </p:txBody>
      </p:sp>
      <p:grpSp>
        <p:nvGrpSpPr>
          <p:cNvPr id="655" name="Google Shape;655;p54"/>
          <p:cNvGrpSpPr/>
          <p:nvPr/>
        </p:nvGrpSpPr>
        <p:grpSpPr>
          <a:xfrm>
            <a:off x="2656967" y="2243033"/>
            <a:ext cx="6878067" cy="4151147"/>
            <a:chOff x="3395175" y="1800000"/>
            <a:chExt cx="5158550" cy="3113360"/>
          </a:xfrm>
        </p:grpSpPr>
        <p:pic>
          <p:nvPicPr>
            <p:cNvPr id="656" name="Google Shape;656;p54" title="0071_0000_pred.gif"/>
            <p:cNvPicPr preferRelativeResize="0"/>
            <p:nvPr/>
          </p:nvPicPr>
          <p:blipFill>
            <a:blip r:embed="rId3">
              <a:alphaModFix/>
            </a:blip>
            <a:stretch>
              <a:fillRect/>
            </a:stretch>
          </p:blipFill>
          <p:spPr>
            <a:xfrm>
              <a:off x="6033725" y="1800000"/>
              <a:ext cx="2520000" cy="2520000"/>
            </a:xfrm>
            <a:prstGeom prst="rect">
              <a:avLst/>
            </a:prstGeom>
            <a:noFill/>
            <a:ln w="28575" cap="flat" cmpd="sng">
              <a:solidFill>
                <a:schemeClr val="accent5"/>
              </a:solidFill>
              <a:prstDash val="solid"/>
              <a:round/>
              <a:headEnd type="none" w="sm" len="sm"/>
              <a:tailEnd type="none" w="sm" len="sm"/>
            </a:ln>
          </p:spPr>
        </p:pic>
        <p:pic>
          <p:nvPicPr>
            <p:cNvPr id="657" name="Google Shape;657;p54" title="0071_original.gif"/>
            <p:cNvPicPr preferRelativeResize="0"/>
            <p:nvPr/>
          </p:nvPicPr>
          <p:blipFill>
            <a:blip r:embed="rId4">
              <a:alphaModFix/>
            </a:blip>
            <a:stretch>
              <a:fillRect/>
            </a:stretch>
          </p:blipFill>
          <p:spPr>
            <a:xfrm>
              <a:off x="3395175" y="1800000"/>
              <a:ext cx="2520000" cy="2520000"/>
            </a:xfrm>
            <a:prstGeom prst="rect">
              <a:avLst/>
            </a:prstGeom>
            <a:noFill/>
            <a:ln w="38100" cap="flat" cmpd="sng">
              <a:solidFill>
                <a:schemeClr val="accent4"/>
              </a:solidFill>
              <a:prstDash val="solid"/>
              <a:round/>
              <a:headEnd type="none" w="sm" len="sm"/>
              <a:tailEnd type="none" w="sm" len="sm"/>
            </a:ln>
          </p:spPr>
        </p:pic>
        <p:sp>
          <p:nvSpPr>
            <p:cNvPr id="658" name="Google Shape;658;p54"/>
            <p:cNvSpPr txBox="1"/>
            <p:nvPr/>
          </p:nvSpPr>
          <p:spPr>
            <a:xfrm>
              <a:off x="3816000" y="4451725"/>
              <a:ext cx="1512000" cy="461635"/>
            </a:xfrm>
            <a:prstGeom prst="rect">
              <a:avLst/>
            </a:prstGeom>
            <a:noFill/>
            <a:ln>
              <a:noFill/>
            </a:ln>
          </p:spPr>
          <p:txBody>
            <a:bodyPr spcFirstLastPara="1" wrap="square" lIns="121900" tIns="121900" rIns="121900" bIns="121900" anchor="t" anchorCtr="0">
              <a:spAutoFit/>
            </a:bodyPr>
            <a:lstStyle/>
            <a:p>
              <a:pPr algn="ctr"/>
              <a:r>
                <a:rPr lang="en-GB" sz="2400" b="1">
                  <a:solidFill>
                    <a:schemeClr val="accent4"/>
                  </a:solidFill>
                  <a:latin typeface="Inter"/>
                  <a:ea typeface="Inter"/>
                  <a:cs typeface="Inter"/>
                  <a:sym typeface="Inter"/>
                </a:rPr>
                <a:t>GT Video</a:t>
              </a:r>
              <a:endParaRPr sz="2400" b="1">
                <a:solidFill>
                  <a:schemeClr val="accent4"/>
                </a:solidFill>
                <a:latin typeface="Inter"/>
                <a:ea typeface="Inter"/>
                <a:cs typeface="Inter"/>
                <a:sym typeface="Inter"/>
              </a:endParaRPr>
            </a:p>
          </p:txBody>
        </p:sp>
        <p:sp>
          <p:nvSpPr>
            <p:cNvPr id="659" name="Google Shape;659;p54"/>
            <p:cNvSpPr txBox="1"/>
            <p:nvPr/>
          </p:nvSpPr>
          <p:spPr>
            <a:xfrm>
              <a:off x="6143225" y="4451725"/>
              <a:ext cx="2301000" cy="461635"/>
            </a:xfrm>
            <a:prstGeom prst="rect">
              <a:avLst/>
            </a:prstGeom>
            <a:noFill/>
            <a:ln>
              <a:noFill/>
            </a:ln>
          </p:spPr>
          <p:txBody>
            <a:bodyPr spcFirstLastPara="1" wrap="square" lIns="121900" tIns="121900" rIns="121900" bIns="121900" anchor="t" anchorCtr="0">
              <a:spAutoFit/>
            </a:bodyPr>
            <a:lstStyle/>
            <a:p>
              <a:pPr algn="ctr"/>
              <a:r>
                <a:rPr lang="en-GB" sz="2400" b="1">
                  <a:solidFill>
                    <a:schemeClr val="accent5"/>
                  </a:solidFill>
                  <a:latin typeface="Inter"/>
                  <a:ea typeface="Inter"/>
                  <a:cs typeface="Inter"/>
                  <a:sym typeface="Inter"/>
                </a:rPr>
                <a:t>Generated Video</a:t>
              </a:r>
              <a:endParaRPr sz="2400" b="1">
                <a:solidFill>
                  <a:schemeClr val="accent5"/>
                </a:solidFill>
                <a:latin typeface="Inter"/>
                <a:ea typeface="Inter"/>
                <a:cs typeface="Inter"/>
                <a:sym typeface="Inte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5" name="Google Shape;665;p55"/>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25</a:t>
            </a:fld>
            <a:endParaRPr/>
          </a:p>
        </p:txBody>
      </p:sp>
      <p:sp>
        <p:nvSpPr>
          <p:cNvPr id="664" name="Google Shape;664;p55"/>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pPr>
            <a:r>
              <a:rPr lang="en-GB"/>
              <a:t>Failure Modes</a:t>
            </a:r>
            <a:endParaRPr/>
          </a:p>
        </p:txBody>
      </p:sp>
      <p:grpSp>
        <p:nvGrpSpPr>
          <p:cNvPr id="666" name="Google Shape;666;p55"/>
          <p:cNvGrpSpPr/>
          <p:nvPr/>
        </p:nvGrpSpPr>
        <p:grpSpPr>
          <a:xfrm>
            <a:off x="6270996" y="2498104"/>
            <a:ext cx="5146857" cy="3183865"/>
            <a:chOff x="1992725" y="1800000"/>
            <a:chExt cx="5158550" cy="3191098"/>
          </a:xfrm>
        </p:grpSpPr>
        <p:pic>
          <p:nvPicPr>
            <p:cNvPr id="667" name="Google Shape;667;p55" title="0037_original.gif"/>
            <p:cNvPicPr preferRelativeResize="0"/>
            <p:nvPr/>
          </p:nvPicPr>
          <p:blipFill>
            <a:blip r:embed="rId3">
              <a:alphaModFix/>
            </a:blip>
            <a:stretch>
              <a:fillRect/>
            </a:stretch>
          </p:blipFill>
          <p:spPr>
            <a:xfrm>
              <a:off x="1992725" y="1800000"/>
              <a:ext cx="2520000" cy="2520000"/>
            </a:xfrm>
            <a:prstGeom prst="rect">
              <a:avLst/>
            </a:prstGeom>
            <a:noFill/>
            <a:ln w="21375" cap="flat" cmpd="sng">
              <a:solidFill>
                <a:schemeClr val="accent4"/>
              </a:solidFill>
              <a:prstDash val="solid"/>
              <a:round/>
              <a:headEnd type="none" w="sm" len="sm"/>
              <a:tailEnd type="none" w="sm" len="sm"/>
            </a:ln>
          </p:spPr>
        </p:pic>
        <p:pic>
          <p:nvPicPr>
            <p:cNvPr id="668" name="Google Shape;668;p55" title="0037_0000_pred.gif"/>
            <p:cNvPicPr preferRelativeResize="0"/>
            <p:nvPr/>
          </p:nvPicPr>
          <p:blipFill>
            <a:blip r:embed="rId4">
              <a:alphaModFix/>
            </a:blip>
            <a:stretch>
              <a:fillRect/>
            </a:stretch>
          </p:blipFill>
          <p:spPr>
            <a:xfrm>
              <a:off x="4631275" y="1800000"/>
              <a:ext cx="2520000" cy="2520000"/>
            </a:xfrm>
            <a:prstGeom prst="rect">
              <a:avLst/>
            </a:prstGeom>
            <a:noFill/>
            <a:ln w="21375" cap="flat" cmpd="sng">
              <a:solidFill>
                <a:schemeClr val="accent5"/>
              </a:solidFill>
              <a:prstDash val="solid"/>
              <a:round/>
              <a:headEnd type="none" w="sm" len="sm"/>
              <a:tailEnd type="none" w="sm" len="sm"/>
            </a:ln>
          </p:spPr>
        </p:pic>
        <p:sp>
          <p:nvSpPr>
            <p:cNvPr id="669" name="Google Shape;669;p55"/>
            <p:cNvSpPr txBox="1"/>
            <p:nvPr/>
          </p:nvSpPr>
          <p:spPr>
            <a:xfrm>
              <a:off x="2413550" y="4529575"/>
              <a:ext cx="1512001" cy="461523"/>
            </a:xfrm>
            <a:prstGeom prst="rect">
              <a:avLst/>
            </a:prstGeom>
            <a:noFill/>
            <a:ln>
              <a:noFill/>
            </a:ln>
          </p:spPr>
          <p:txBody>
            <a:bodyPr spcFirstLastPara="1" wrap="square" lIns="91233" tIns="91233" rIns="91233" bIns="91233" anchor="t" anchorCtr="0">
              <a:spAutoFit/>
            </a:bodyPr>
            <a:lstStyle/>
            <a:p>
              <a:pPr algn="ctr"/>
              <a:r>
                <a:rPr lang="en-GB" sz="1795" b="1">
                  <a:solidFill>
                    <a:schemeClr val="accent4"/>
                  </a:solidFill>
                  <a:latin typeface="Inter"/>
                  <a:ea typeface="Inter"/>
                  <a:cs typeface="Inter"/>
                  <a:sym typeface="Inter"/>
                </a:rPr>
                <a:t>GT Video</a:t>
              </a:r>
              <a:endParaRPr sz="1795" b="1">
                <a:solidFill>
                  <a:schemeClr val="accent4"/>
                </a:solidFill>
                <a:latin typeface="Inter"/>
                <a:ea typeface="Inter"/>
                <a:cs typeface="Inter"/>
                <a:sym typeface="Inter"/>
              </a:endParaRPr>
            </a:p>
          </p:txBody>
        </p:sp>
        <p:sp>
          <p:nvSpPr>
            <p:cNvPr id="670" name="Google Shape;670;p55"/>
            <p:cNvSpPr txBox="1"/>
            <p:nvPr/>
          </p:nvSpPr>
          <p:spPr>
            <a:xfrm>
              <a:off x="4740775" y="4529575"/>
              <a:ext cx="2301000" cy="461523"/>
            </a:xfrm>
            <a:prstGeom prst="rect">
              <a:avLst/>
            </a:prstGeom>
            <a:noFill/>
            <a:ln>
              <a:noFill/>
            </a:ln>
          </p:spPr>
          <p:txBody>
            <a:bodyPr spcFirstLastPara="1" wrap="square" lIns="91233" tIns="91233" rIns="91233" bIns="91233" anchor="t" anchorCtr="0">
              <a:spAutoFit/>
            </a:bodyPr>
            <a:lstStyle/>
            <a:p>
              <a:pPr algn="ctr"/>
              <a:r>
                <a:rPr lang="en-GB" sz="1795" b="1">
                  <a:solidFill>
                    <a:schemeClr val="accent5"/>
                  </a:solidFill>
                  <a:latin typeface="Inter"/>
                  <a:ea typeface="Inter"/>
                  <a:cs typeface="Inter"/>
                  <a:sym typeface="Inter"/>
                </a:rPr>
                <a:t>Generated Video</a:t>
              </a:r>
              <a:endParaRPr sz="1795" b="1">
                <a:solidFill>
                  <a:schemeClr val="accent5"/>
                </a:solidFill>
                <a:latin typeface="Inter"/>
                <a:ea typeface="Inter"/>
                <a:cs typeface="Inter"/>
                <a:sym typeface="Inter"/>
              </a:endParaRPr>
            </a:p>
          </p:txBody>
        </p:sp>
      </p:grpSp>
      <p:sp>
        <p:nvSpPr>
          <p:cNvPr id="671" name="Google Shape;671;p55"/>
          <p:cNvSpPr txBox="1"/>
          <p:nvPr/>
        </p:nvSpPr>
        <p:spPr>
          <a:xfrm>
            <a:off x="1390967" y="5682133"/>
            <a:ext cx="3023600" cy="524800"/>
          </a:xfrm>
          <a:prstGeom prst="rect">
            <a:avLst/>
          </a:prstGeom>
          <a:noFill/>
          <a:ln>
            <a:noFill/>
          </a:ln>
        </p:spPr>
        <p:txBody>
          <a:bodyPr spcFirstLastPara="1" wrap="square" lIns="121900" tIns="121900" rIns="121900" bIns="121900" anchor="t" anchorCtr="0">
            <a:noAutofit/>
          </a:bodyPr>
          <a:lstStyle/>
          <a:p>
            <a:pPr algn="ctr"/>
            <a:r>
              <a:rPr lang="en-GB" sz="2000" b="1">
                <a:solidFill>
                  <a:srgbClr val="434343"/>
                </a:solidFill>
                <a:latin typeface="Inter"/>
                <a:ea typeface="Inter"/>
                <a:cs typeface="Inter"/>
                <a:sym typeface="Inter"/>
              </a:rPr>
              <a:t>Object Coherence</a:t>
            </a:r>
            <a:endParaRPr sz="2000" b="1">
              <a:solidFill>
                <a:srgbClr val="434343"/>
              </a:solidFill>
              <a:latin typeface="Inter"/>
              <a:ea typeface="Inter"/>
              <a:cs typeface="Inter"/>
              <a:sym typeface="Inter"/>
            </a:endParaRPr>
          </a:p>
        </p:txBody>
      </p:sp>
      <p:sp>
        <p:nvSpPr>
          <p:cNvPr id="672" name="Google Shape;672;p55"/>
          <p:cNvSpPr txBox="1"/>
          <p:nvPr/>
        </p:nvSpPr>
        <p:spPr>
          <a:xfrm>
            <a:off x="7332633" y="5682133"/>
            <a:ext cx="3023600" cy="524800"/>
          </a:xfrm>
          <a:prstGeom prst="rect">
            <a:avLst/>
          </a:prstGeom>
          <a:noFill/>
          <a:ln>
            <a:noFill/>
          </a:ln>
        </p:spPr>
        <p:txBody>
          <a:bodyPr spcFirstLastPara="1" wrap="square" lIns="121900" tIns="121900" rIns="121900" bIns="121900" anchor="t" anchorCtr="0">
            <a:noAutofit/>
          </a:bodyPr>
          <a:lstStyle/>
          <a:p>
            <a:pPr algn="ctr"/>
            <a:r>
              <a:rPr lang="en-GB" sz="2000" b="1">
                <a:solidFill>
                  <a:srgbClr val="434343"/>
                </a:solidFill>
                <a:latin typeface="Inter"/>
                <a:ea typeface="Inter"/>
                <a:cs typeface="Inter"/>
                <a:sym typeface="Inter"/>
              </a:rPr>
              <a:t>Color Consistency  </a:t>
            </a:r>
            <a:endParaRPr sz="2000" b="1">
              <a:solidFill>
                <a:srgbClr val="434343"/>
              </a:solidFill>
              <a:latin typeface="Inter"/>
              <a:ea typeface="Inter"/>
              <a:cs typeface="Inter"/>
              <a:sym typeface="Inter"/>
            </a:endParaRPr>
          </a:p>
        </p:txBody>
      </p:sp>
      <p:grpSp>
        <p:nvGrpSpPr>
          <p:cNvPr id="673" name="Google Shape;673;p55"/>
          <p:cNvGrpSpPr/>
          <p:nvPr/>
        </p:nvGrpSpPr>
        <p:grpSpPr>
          <a:xfrm>
            <a:off x="415613" y="2498091"/>
            <a:ext cx="5146857" cy="3183994"/>
            <a:chOff x="1992725" y="1800000"/>
            <a:chExt cx="5158550" cy="3191227"/>
          </a:xfrm>
        </p:grpSpPr>
        <p:pic>
          <p:nvPicPr>
            <p:cNvPr id="674" name="Google Shape;674;p55" title="0037_original.gif"/>
            <p:cNvPicPr preferRelativeResize="0"/>
            <p:nvPr/>
          </p:nvPicPr>
          <p:blipFill>
            <a:blip r:embed="rId3">
              <a:alphaModFix/>
            </a:blip>
            <a:stretch>
              <a:fillRect/>
            </a:stretch>
          </p:blipFill>
          <p:spPr>
            <a:xfrm>
              <a:off x="1992725" y="1800000"/>
              <a:ext cx="2520000" cy="2520000"/>
            </a:xfrm>
            <a:prstGeom prst="rect">
              <a:avLst/>
            </a:prstGeom>
            <a:noFill/>
            <a:ln>
              <a:noFill/>
            </a:ln>
          </p:spPr>
        </p:pic>
        <p:pic>
          <p:nvPicPr>
            <p:cNvPr id="675" name="Google Shape;675;p55" title="0002_original.gif"/>
            <p:cNvPicPr preferRelativeResize="0"/>
            <p:nvPr/>
          </p:nvPicPr>
          <p:blipFill rotWithShape="1">
            <a:blip r:embed="rId5">
              <a:alphaModFix/>
            </a:blip>
            <a:srcRect/>
            <a:stretch/>
          </p:blipFill>
          <p:spPr>
            <a:xfrm>
              <a:off x="1992725" y="1800000"/>
              <a:ext cx="2520000" cy="2520000"/>
            </a:xfrm>
            <a:prstGeom prst="rect">
              <a:avLst/>
            </a:prstGeom>
            <a:noFill/>
            <a:ln w="21375" cap="flat" cmpd="sng">
              <a:solidFill>
                <a:schemeClr val="accent4"/>
              </a:solidFill>
              <a:prstDash val="solid"/>
              <a:round/>
              <a:headEnd type="none" w="sm" len="sm"/>
              <a:tailEnd type="none" w="sm" len="sm"/>
            </a:ln>
          </p:spPr>
        </p:pic>
        <p:sp>
          <p:nvSpPr>
            <p:cNvPr id="676" name="Google Shape;676;p55"/>
            <p:cNvSpPr txBox="1"/>
            <p:nvPr/>
          </p:nvSpPr>
          <p:spPr>
            <a:xfrm>
              <a:off x="2413550" y="4529575"/>
              <a:ext cx="1512001" cy="461652"/>
            </a:xfrm>
            <a:prstGeom prst="rect">
              <a:avLst/>
            </a:prstGeom>
            <a:noFill/>
            <a:ln>
              <a:noFill/>
            </a:ln>
          </p:spPr>
          <p:txBody>
            <a:bodyPr spcFirstLastPara="1" wrap="square" lIns="91233" tIns="91233" rIns="91233" bIns="91233" anchor="t" anchorCtr="0">
              <a:spAutoFit/>
            </a:bodyPr>
            <a:lstStyle/>
            <a:p>
              <a:pPr algn="ctr"/>
              <a:r>
                <a:rPr lang="en-GB" sz="1796" b="1">
                  <a:solidFill>
                    <a:schemeClr val="accent4"/>
                  </a:solidFill>
                  <a:latin typeface="Inter"/>
                  <a:ea typeface="Inter"/>
                  <a:cs typeface="Inter"/>
                  <a:sym typeface="Inter"/>
                </a:rPr>
                <a:t>GT Video</a:t>
              </a:r>
              <a:endParaRPr sz="1796" b="1">
                <a:solidFill>
                  <a:schemeClr val="accent4"/>
                </a:solidFill>
                <a:latin typeface="Inter"/>
                <a:ea typeface="Inter"/>
                <a:cs typeface="Inter"/>
                <a:sym typeface="Inter"/>
              </a:endParaRPr>
            </a:p>
          </p:txBody>
        </p:sp>
        <p:sp>
          <p:nvSpPr>
            <p:cNvPr id="677" name="Google Shape;677;p55"/>
            <p:cNvSpPr txBox="1"/>
            <p:nvPr/>
          </p:nvSpPr>
          <p:spPr>
            <a:xfrm>
              <a:off x="4740775" y="4529575"/>
              <a:ext cx="2301000" cy="461652"/>
            </a:xfrm>
            <a:prstGeom prst="rect">
              <a:avLst/>
            </a:prstGeom>
            <a:noFill/>
            <a:ln>
              <a:noFill/>
            </a:ln>
          </p:spPr>
          <p:txBody>
            <a:bodyPr spcFirstLastPara="1" wrap="square" lIns="91233" tIns="91233" rIns="91233" bIns="91233" anchor="t" anchorCtr="0">
              <a:spAutoFit/>
            </a:bodyPr>
            <a:lstStyle/>
            <a:p>
              <a:pPr algn="ctr"/>
              <a:r>
                <a:rPr lang="en-GB" sz="1796" b="1">
                  <a:solidFill>
                    <a:schemeClr val="accent5"/>
                  </a:solidFill>
                  <a:latin typeface="Inter"/>
                  <a:ea typeface="Inter"/>
                  <a:cs typeface="Inter"/>
                  <a:sym typeface="Inter"/>
                </a:rPr>
                <a:t>Generated Video</a:t>
              </a:r>
              <a:endParaRPr sz="1796" b="1">
                <a:solidFill>
                  <a:schemeClr val="accent5"/>
                </a:solidFill>
                <a:latin typeface="Inter"/>
                <a:ea typeface="Inter"/>
                <a:cs typeface="Inter"/>
                <a:sym typeface="Inter"/>
              </a:endParaRPr>
            </a:p>
          </p:txBody>
        </p:sp>
        <p:pic>
          <p:nvPicPr>
            <p:cNvPr id="678" name="Google Shape;678;p55" title="0002_0000_pred.gif"/>
            <p:cNvPicPr preferRelativeResize="0"/>
            <p:nvPr/>
          </p:nvPicPr>
          <p:blipFill rotWithShape="1">
            <a:blip r:embed="rId6">
              <a:alphaModFix/>
            </a:blip>
            <a:srcRect/>
            <a:stretch/>
          </p:blipFill>
          <p:spPr>
            <a:xfrm>
              <a:off x="4631275" y="1800000"/>
              <a:ext cx="2520000" cy="2520000"/>
            </a:xfrm>
            <a:prstGeom prst="rect">
              <a:avLst/>
            </a:prstGeom>
            <a:noFill/>
            <a:ln w="21375" cap="flat" cmpd="sng">
              <a:solidFill>
                <a:schemeClr val="accent5"/>
              </a:solidFill>
              <a:prstDash val="solid"/>
              <a:round/>
              <a:headEnd type="none" w="sm" len="sm"/>
              <a:tailEnd type="none" w="sm" len="sm"/>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6"/>
          <p:cNvSpPr txBox="1">
            <a:spLocks noGrp="1"/>
          </p:cNvSpPr>
          <p:nvPr>
            <p:ph type="title"/>
          </p:nvPr>
        </p:nvSpPr>
        <p:spPr>
          <a:xfrm>
            <a:off x="415600" y="740800"/>
            <a:ext cx="5550400" cy="1007600"/>
          </a:xfrm>
          <a:prstGeom prst="rect">
            <a:avLst/>
          </a:prstGeom>
        </p:spPr>
        <p:txBody>
          <a:bodyPr spcFirstLastPara="1" vert="horz" wrap="square" lIns="121900" tIns="121900" rIns="121900" bIns="121900" rtlCol="0" anchor="b" anchorCtr="0">
            <a:normAutofit fontScale="90000"/>
          </a:bodyPr>
          <a:lstStyle/>
          <a:p>
            <a:r>
              <a:rPr lang="en-GB"/>
              <a:t>Inference Ensemble Approach</a:t>
            </a:r>
            <a:endParaRPr/>
          </a:p>
        </p:txBody>
      </p:sp>
      <p:sp>
        <p:nvSpPr>
          <p:cNvPr id="684" name="Google Shape;684;p5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26</a:t>
            </a:fld>
            <a:endParaRPr/>
          </a:p>
        </p:txBody>
      </p:sp>
      <p:sp>
        <p:nvSpPr>
          <p:cNvPr id="685" name="Google Shape;685;p56"/>
          <p:cNvSpPr txBox="1">
            <a:spLocks noGrp="1"/>
          </p:cNvSpPr>
          <p:nvPr>
            <p:ph type="body" idx="1"/>
          </p:nvPr>
        </p:nvSpPr>
        <p:spPr>
          <a:xfrm>
            <a:off x="6515267" y="1067367"/>
            <a:ext cx="4967600" cy="1293600"/>
          </a:xfrm>
          <a:prstGeom prst="rect">
            <a:avLst/>
          </a:prstGeom>
          <a:solidFill>
            <a:srgbClr val="F7F7F7"/>
          </a:solidFill>
          <a:ln w="19050" cap="flat" cmpd="sng">
            <a:solidFill>
              <a:schemeClr val="accent5"/>
            </a:solidFill>
            <a:prstDash val="dash"/>
            <a:round/>
            <a:headEnd type="none" w="sm" len="sm"/>
            <a:tailEnd type="none" w="sm" len="sm"/>
          </a:ln>
        </p:spPr>
        <p:txBody>
          <a:bodyPr spcFirstLastPara="1" vert="horz" wrap="square" lIns="121900" tIns="121900" rIns="121900" bIns="121900" rtlCol="0" anchor="t" anchorCtr="0">
            <a:normAutofit lnSpcReduction="10000"/>
          </a:bodyPr>
          <a:lstStyle/>
          <a:p>
            <a:pPr marL="359990" indent="-228594">
              <a:lnSpc>
                <a:spcPct val="115000"/>
              </a:lnSpc>
              <a:buChar char="-"/>
            </a:pPr>
            <a:r>
              <a:rPr lang="en-GB" dirty="0"/>
              <a:t>Use the model to make multiple predictions</a:t>
            </a:r>
            <a:endParaRPr dirty="0"/>
          </a:p>
          <a:p>
            <a:pPr marL="359990" indent="-228594">
              <a:lnSpc>
                <a:spcPct val="115000"/>
              </a:lnSpc>
              <a:buChar char="-"/>
            </a:pPr>
            <a:r>
              <a:rPr lang="en-GB" dirty="0"/>
              <a:t>Captures the uncertainty </a:t>
            </a:r>
            <a:endParaRPr dirty="0"/>
          </a:p>
          <a:p>
            <a:pPr marL="359990" indent="-228594">
              <a:lnSpc>
                <a:spcPct val="115000"/>
              </a:lnSpc>
              <a:buChar char="-"/>
            </a:pPr>
            <a:r>
              <a:rPr lang="en-GB" dirty="0"/>
              <a:t>Averages out complicated areas in the generated frames</a:t>
            </a:r>
            <a:endParaRPr dirty="0"/>
          </a:p>
        </p:txBody>
      </p:sp>
      <p:grpSp>
        <p:nvGrpSpPr>
          <p:cNvPr id="686" name="Google Shape;686;p56"/>
          <p:cNvGrpSpPr/>
          <p:nvPr/>
        </p:nvGrpSpPr>
        <p:grpSpPr>
          <a:xfrm>
            <a:off x="415600" y="2115801"/>
            <a:ext cx="5830000" cy="4342967"/>
            <a:chOff x="311700" y="1311300"/>
            <a:chExt cx="4372500" cy="3257225"/>
          </a:xfrm>
        </p:grpSpPr>
        <p:sp>
          <p:nvSpPr>
            <p:cNvPr id="687" name="Google Shape;687;p56"/>
            <p:cNvSpPr/>
            <p:nvPr/>
          </p:nvSpPr>
          <p:spPr>
            <a:xfrm>
              <a:off x="311700" y="1311300"/>
              <a:ext cx="4372500" cy="3257100"/>
            </a:xfrm>
            <a:prstGeom prst="roundRect">
              <a:avLst>
                <a:gd name="adj" fmla="val 5211"/>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Inter"/>
                <a:ea typeface="Inter"/>
                <a:cs typeface="Inter"/>
                <a:sym typeface="Inter"/>
              </a:endParaRPr>
            </a:p>
          </p:txBody>
        </p:sp>
        <p:pic>
          <p:nvPicPr>
            <p:cNvPr id="688" name="Google Shape;688;p56" title="0009_0000_pred.gif"/>
            <p:cNvPicPr preferRelativeResize="0"/>
            <p:nvPr/>
          </p:nvPicPr>
          <p:blipFill>
            <a:blip r:embed="rId3">
              <a:alphaModFix/>
            </a:blip>
            <a:stretch>
              <a:fillRect/>
            </a:stretch>
          </p:blipFill>
          <p:spPr>
            <a:xfrm>
              <a:off x="420915" y="2821292"/>
              <a:ext cx="1260000" cy="1260000"/>
            </a:xfrm>
            <a:prstGeom prst="rect">
              <a:avLst/>
            </a:prstGeom>
            <a:noFill/>
            <a:ln w="28575" cap="flat" cmpd="sng">
              <a:solidFill>
                <a:schemeClr val="accent5"/>
              </a:solidFill>
              <a:prstDash val="solid"/>
              <a:round/>
              <a:headEnd type="none" w="sm" len="sm"/>
              <a:tailEnd type="none" w="sm" len="sm"/>
            </a:ln>
          </p:spPr>
        </p:pic>
        <p:pic>
          <p:nvPicPr>
            <p:cNvPr id="689" name="Google Shape;689;p56" title="0009_0001_pred.gif"/>
            <p:cNvPicPr preferRelativeResize="0"/>
            <p:nvPr/>
          </p:nvPicPr>
          <p:blipFill>
            <a:blip r:embed="rId4">
              <a:alphaModFix/>
            </a:blip>
            <a:stretch>
              <a:fillRect/>
            </a:stretch>
          </p:blipFill>
          <p:spPr>
            <a:xfrm>
              <a:off x="1796950" y="2821300"/>
              <a:ext cx="1260000" cy="1260000"/>
            </a:xfrm>
            <a:prstGeom prst="rect">
              <a:avLst/>
            </a:prstGeom>
            <a:noFill/>
            <a:ln w="28575" cap="flat" cmpd="sng">
              <a:solidFill>
                <a:schemeClr val="accent5"/>
              </a:solidFill>
              <a:prstDash val="solid"/>
              <a:round/>
              <a:headEnd type="none" w="sm" len="sm"/>
              <a:tailEnd type="none" w="sm" len="sm"/>
            </a:ln>
          </p:spPr>
        </p:pic>
        <p:pic>
          <p:nvPicPr>
            <p:cNvPr id="690" name="Google Shape;690;p56" title="0009_0002_pred.gif"/>
            <p:cNvPicPr preferRelativeResize="0"/>
            <p:nvPr/>
          </p:nvPicPr>
          <p:blipFill>
            <a:blip r:embed="rId5">
              <a:alphaModFix/>
            </a:blip>
            <a:stretch>
              <a:fillRect/>
            </a:stretch>
          </p:blipFill>
          <p:spPr>
            <a:xfrm>
              <a:off x="3312000" y="1467675"/>
              <a:ext cx="1260000" cy="1260000"/>
            </a:xfrm>
            <a:prstGeom prst="rect">
              <a:avLst/>
            </a:prstGeom>
            <a:noFill/>
            <a:ln w="28575" cap="flat" cmpd="sng">
              <a:solidFill>
                <a:schemeClr val="accent5"/>
              </a:solidFill>
              <a:prstDash val="solid"/>
              <a:round/>
              <a:headEnd type="none" w="sm" len="sm"/>
              <a:tailEnd type="none" w="sm" len="sm"/>
            </a:ln>
          </p:spPr>
        </p:pic>
        <p:pic>
          <p:nvPicPr>
            <p:cNvPr id="692" name="Google Shape;692;p56" title="0009_0004_pred.gif"/>
            <p:cNvPicPr preferRelativeResize="0"/>
            <p:nvPr/>
          </p:nvPicPr>
          <p:blipFill>
            <a:blip r:embed="rId6">
              <a:alphaModFix/>
            </a:blip>
            <a:stretch>
              <a:fillRect/>
            </a:stretch>
          </p:blipFill>
          <p:spPr>
            <a:xfrm>
              <a:off x="3323625" y="2821300"/>
              <a:ext cx="1260000" cy="1260000"/>
            </a:xfrm>
            <a:prstGeom prst="rect">
              <a:avLst/>
            </a:prstGeom>
            <a:noFill/>
            <a:ln w="28575" cap="flat" cmpd="sng">
              <a:solidFill>
                <a:schemeClr val="accent5"/>
              </a:solidFill>
              <a:prstDash val="solid"/>
              <a:round/>
              <a:headEnd type="none" w="sm" len="sm"/>
              <a:tailEnd type="none" w="sm" len="sm"/>
            </a:ln>
          </p:spPr>
        </p:pic>
        <p:pic>
          <p:nvPicPr>
            <p:cNvPr id="693" name="Google Shape;693;p56" title="0009_0005_pred.gif"/>
            <p:cNvPicPr preferRelativeResize="0"/>
            <p:nvPr/>
          </p:nvPicPr>
          <p:blipFill>
            <a:blip r:embed="rId7">
              <a:alphaModFix/>
            </a:blip>
            <a:stretch>
              <a:fillRect/>
            </a:stretch>
          </p:blipFill>
          <p:spPr>
            <a:xfrm>
              <a:off x="420925" y="1467675"/>
              <a:ext cx="1260000" cy="1260000"/>
            </a:xfrm>
            <a:prstGeom prst="rect">
              <a:avLst/>
            </a:prstGeom>
            <a:noFill/>
            <a:ln w="28575" cap="flat" cmpd="sng">
              <a:solidFill>
                <a:schemeClr val="accent5"/>
              </a:solidFill>
              <a:prstDash val="solid"/>
              <a:round/>
              <a:headEnd type="none" w="sm" len="sm"/>
              <a:tailEnd type="none" w="sm" len="sm"/>
            </a:ln>
          </p:spPr>
        </p:pic>
        <p:sp>
          <p:nvSpPr>
            <p:cNvPr id="694" name="Google Shape;694;p56"/>
            <p:cNvSpPr txBox="1"/>
            <p:nvPr/>
          </p:nvSpPr>
          <p:spPr>
            <a:xfrm>
              <a:off x="2630413" y="2532713"/>
              <a:ext cx="1104300" cy="327900"/>
            </a:xfrm>
            <a:prstGeom prst="rect">
              <a:avLst/>
            </a:prstGeom>
            <a:noFill/>
            <a:ln>
              <a:noFill/>
            </a:ln>
          </p:spPr>
          <p:txBody>
            <a:bodyPr spcFirstLastPara="1" wrap="square" lIns="121900" tIns="121900" rIns="121900" bIns="121900" anchor="ctr" anchorCtr="0">
              <a:noAutofit/>
            </a:bodyPr>
            <a:lstStyle/>
            <a:p>
              <a:pPr algn="ctr"/>
              <a:r>
                <a:rPr lang="en-GB" sz="2400">
                  <a:solidFill>
                    <a:srgbClr val="434343"/>
                  </a:solidFill>
                  <a:latin typeface="Inter"/>
                  <a:ea typeface="Inter"/>
                  <a:cs typeface="Inter"/>
                  <a:sym typeface="Inter"/>
                </a:rPr>
                <a:t>…</a:t>
              </a:r>
              <a:endParaRPr sz="2400">
                <a:solidFill>
                  <a:srgbClr val="434343"/>
                </a:solidFill>
                <a:latin typeface="Inter"/>
                <a:ea typeface="Inter"/>
                <a:cs typeface="Inter"/>
                <a:sym typeface="Inter"/>
              </a:endParaRPr>
            </a:p>
          </p:txBody>
        </p:sp>
        <p:sp>
          <p:nvSpPr>
            <p:cNvPr id="695" name="Google Shape;695;p56"/>
            <p:cNvSpPr txBox="1"/>
            <p:nvPr/>
          </p:nvSpPr>
          <p:spPr>
            <a:xfrm>
              <a:off x="1420500" y="4174925"/>
              <a:ext cx="2154900" cy="393600"/>
            </a:xfrm>
            <a:prstGeom prst="rect">
              <a:avLst/>
            </a:prstGeom>
            <a:noFill/>
            <a:ln>
              <a:noFill/>
            </a:ln>
          </p:spPr>
          <p:txBody>
            <a:bodyPr spcFirstLastPara="1" wrap="square" lIns="121900" tIns="121900" rIns="121900" bIns="121900" anchor="t" anchorCtr="0">
              <a:noAutofit/>
            </a:bodyPr>
            <a:lstStyle/>
            <a:p>
              <a:r>
                <a:rPr lang="en-GB" sz="2267">
                  <a:solidFill>
                    <a:srgbClr val="434343"/>
                  </a:solidFill>
                  <a:latin typeface="Roboto"/>
                  <a:ea typeface="Roboto"/>
                  <a:cs typeface="Roboto"/>
                  <a:sym typeface="Roboto"/>
                </a:rPr>
                <a:t>Generate N samples</a:t>
              </a:r>
              <a:endParaRPr sz="2267">
                <a:solidFill>
                  <a:srgbClr val="434343"/>
                </a:solidFill>
                <a:latin typeface="Roboto"/>
                <a:ea typeface="Roboto"/>
                <a:cs typeface="Roboto"/>
                <a:sym typeface="Roboto"/>
              </a:endParaRPr>
            </a:p>
          </p:txBody>
        </p:sp>
      </p:grpSp>
      <p:pic>
        <p:nvPicPr>
          <p:cNvPr id="696" name="Google Shape;696;p56" title="0009_avg_pred.gif"/>
          <p:cNvPicPr preferRelativeResize="0"/>
          <p:nvPr/>
        </p:nvPicPr>
        <p:blipFill>
          <a:blip r:embed="rId8">
            <a:alphaModFix/>
          </a:blip>
          <a:stretch>
            <a:fillRect/>
          </a:stretch>
        </p:blipFill>
        <p:spPr>
          <a:xfrm>
            <a:off x="6751867" y="3087284"/>
            <a:ext cx="2400000" cy="2400000"/>
          </a:xfrm>
          <a:prstGeom prst="rect">
            <a:avLst/>
          </a:prstGeom>
          <a:noFill/>
          <a:ln w="28575" cap="flat" cmpd="sng">
            <a:solidFill>
              <a:schemeClr val="accent5"/>
            </a:solidFill>
            <a:prstDash val="solid"/>
            <a:round/>
            <a:headEnd type="none" w="sm" len="sm"/>
            <a:tailEnd type="none" w="sm" len="sm"/>
          </a:ln>
        </p:spPr>
      </p:pic>
      <p:sp>
        <p:nvSpPr>
          <p:cNvPr id="697" name="Google Shape;697;p56"/>
          <p:cNvSpPr txBox="1"/>
          <p:nvPr/>
        </p:nvSpPr>
        <p:spPr>
          <a:xfrm>
            <a:off x="6515267" y="5579800"/>
            <a:ext cx="2873200" cy="524800"/>
          </a:xfrm>
          <a:prstGeom prst="rect">
            <a:avLst/>
          </a:prstGeom>
          <a:noFill/>
          <a:ln>
            <a:noFill/>
          </a:ln>
        </p:spPr>
        <p:txBody>
          <a:bodyPr spcFirstLastPara="1" wrap="square" lIns="121900" tIns="121900" rIns="121900" bIns="121900" anchor="t" anchorCtr="0">
            <a:noAutofit/>
          </a:bodyPr>
          <a:lstStyle/>
          <a:p>
            <a:pPr algn="ctr"/>
            <a:r>
              <a:rPr lang="en-GB" sz="2267">
                <a:solidFill>
                  <a:schemeClr val="accent5"/>
                </a:solidFill>
                <a:latin typeface="Roboto"/>
                <a:ea typeface="Roboto"/>
                <a:cs typeface="Roboto"/>
                <a:sym typeface="Roboto"/>
              </a:rPr>
              <a:t>Ensemble Prediction</a:t>
            </a:r>
            <a:endParaRPr sz="2267">
              <a:solidFill>
                <a:schemeClr val="accent5"/>
              </a:solidFill>
              <a:latin typeface="Roboto"/>
              <a:ea typeface="Roboto"/>
              <a:cs typeface="Roboto"/>
              <a:sym typeface="Roboto"/>
            </a:endParaRPr>
          </a:p>
        </p:txBody>
      </p:sp>
      <p:cxnSp>
        <p:nvCxnSpPr>
          <p:cNvPr id="698" name="Google Shape;698;p56"/>
          <p:cNvCxnSpPr>
            <a:stCxn id="687" idx="3"/>
            <a:endCxn id="696" idx="1"/>
          </p:cNvCxnSpPr>
          <p:nvPr/>
        </p:nvCxnSpPr>
        <p:spPr>
          <a:xfrm>
            <a:off x="6245600" y="4287200"/>
            <a:ext cx="506400" cy="0"/>
          </a:xfrm>
          <a:prstGeom prst="straightConnector1">
            <a:avLst/>
          </a:prstGeom>
          <a:noFill/>
          <a:ln w="9525" cap="flat" cmpd="sng">
            <a:solidFill>
              <a:schemeClr val="dk2"/>
            </a:solidFill>
            <a:prstDash val="solid"/>
            <a:round/>
            <a:headEnd type="none" w="med" len="med"/>
            <a:tailEnd type="triangle" w="med" len="med"/>
          </a:ln>
        </p:spPr>
      </p:cxnSp>
      <p:pic>
        <p:nvPicPr>
          <p:cNvPr id="699" name="Google Shape;699;p56" title="0009_original.gif"/>
          <p:cNvPicPr preferRelativeResize="0"/>
          <p:nvPr/>
        </p:nvPicPr>
        <p:blipFill>
          <a:blip r:embed="rId9">
            <a:alphaModFix/>
          </a:blip>
          <a:stretch>
            <a:fillRect/>
          </a:stretch>
        </p:blipFill>
        <p:spPr>
          <a:xfrm>
            <a:off x="9388467" y="3087300"/>
            <a:ext cx="2400000" cy="2400000"/>
          </a:xfrm>
          <a:prstGeom prst="rect">
            <a:avLst/>
          </a:prstGeom>
          <a:noFill/>
          <a:ln w="28575" cap="flat" cmpd="sng">
            <a:solidFill>
              <a:schemeClr val="accent4"/>
            </a:solidFill>
            <a:prstDash val="solid"/>
            <a:round/>
            <a:headEnd type="none" w="sm" len="sm"/>
            <a:tailEnd type="none" w="sm" len="sm"/>
          </a:ln>
        </p:spPr>
      </p:pic>
      <p:sp>
        <p:nvSpPr>
          <p:cNvPr id="700" name="Google Shape;700;p56"/>
          <p:cNvSpPr txBox="1"/>
          <p:nvPr/>
        </p:nvSpPr>
        <p:spPr>
          <a:xfrm>
            <a:off x="9151867" y="5745300"/>
            <a:ext cx="2873200" cy="524800"/>
          </a:xfrm>
          <a:prstGeom prst="rect">
            <a:avLst/>
          </a:prstGeom>
          <a:noFill/>
          <a:ln>
            <a:noFill/>
          </a:ln>
        </p:spPr>
        <p:txBody>
          <a:bodyPr spcFirstLastPara="1" wrap="square" lIns="121900" tIns="121900" rIns="121900" bIns="121900" anchor="t" anchorCtr="0">
            <a:noAutofit/>
          </a:bodyPr>
          <a:lstStyle/>
          <a:p>
            <a:pPr algn="ctr"/>
            <a:r>
              <a:rPr lang="en-GB" sz="2267">
                <a:solidFill>
                  <a:schemeClr val="accent4"/>
                </a:solidFill>
                <a:latin typeface="Roboto"/>
                <a:ea typeface="Roboto"/>
                <a:cs typeface="Roboto"/>
                <a:sym typeface="Roboto"/>
              </a:rPr>
              <a:t>GT Video</a:t>
            </a:r>
            <a:endParaRPr sz="2267">
              <a:solidFill>
                <a:schemeClr val="accent4"/>
              </a:solidFill>
              <a:latin typeface="Roboto"/>
              <a:ea typeface="Roboto"/>
              <a:cs typeface="Roboto"/>
              <a:sym typeface="Roboto"/>
            </a:endParaRPr>
          </a:p>
        </p:txBody>
      </p:sp>
      <p:pic>
        <p:nvPicPr>
          <p:cNvPr id="2" name="Google Shape;689;p56" title="0009_0001_pred.gif">
            <a:extLst>
              <a:ext uri="{FF2B5EF4-FFF2-40B4-BE49-F238E27FC236}">
                <a16:creationId xmlns:a16="http://schemas.microsoft.com/office/drawing/2014/main" id="{606F365B-E63E-3FE1-9FD3-90A6FAB5F4DC}"/>
              </a:ext>
            </a:extLst>
          </p:cNvPr>
          <p:cNvPicPr preferRelativeResize="0"/>
          <p:nvPr/>
        </p:nvPicPr>
        <p:blipFill>
          <a:blip r:embed="rId4">
            <a:alphaModFix/>
          </a:blip>
          <a:stretch>
            <a:fillRect/>
          </a:stretch>
        </p:blipFill>
        <p:spPr>
          <a:xfrm>
            <a:off x="2399776" y="2325064"/>
            <a:ext cx="1680000" cy="1680000"/>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27</a:t>
            </a:fld>
            <a:endParaRPr/>
          </a:p>
        </p:txBody>
      </p:sp>
      <p:graphicFrame>
        <p:nvGraphicFramePr>
          <p:cNvPr id="706" name="Google Shape;706;p57"/>
          <p:cNvGraphicFramePr/>
          <p:nvPr>
            <p:extLst>
              <p:ext uri="{D42A27DB-BD31-4B8C-83A1-F6EECF244321}">
                <p14:modId xmlns:p14="http://schemas.microsoft.com/office/powerpoint/2010/main" val="801206400"/>
              </p:ext>
            </p:extLst>
          </p:nvPr>
        </p:nvGraphicFramePr>
        <p:xfrm>
          <a:off x="2711625" y="2108317"/>
          <a:ext cx="6198727" cy="3047800"/>
        </p:xfrm>
        <a:graphic>
          <a:graphicData uri="http://schemas.openxmlformats.org/drawingml/2006/table">
            <a:tbl>
              <a:tblPr>
                <a:noFill/>
              </a:tblPr>
              <a:tblGrid>
                <a:gridCol w="1584546">
                  <a:extLst>
                    <a:ext uri="{9D8B030D-6E8A-4147-A177-3AD203B41FA5}">
                      <a16:colId xmlns:a16="http://schemas.microsoft.com/office/drawing/2014/main" val="20000"/>
                    </a:ext>
                  </a:extLst>
                </a:gridCol>
                <a:gridCol w="1584546">
                  <a:extLst>
                    <a:ext uri="{9D8B030D-6E8A-4147-A177-3AD203B41FA5}">
                      <a16:colId xmlns:a16="http://schemas.microsoft.com/office/drawing/2014/main" val="20001"/>
                    </a:ext>
                  </a:extLst>
                </a:gridCol>
                <a:gridCol w="1584546">
                  <a:extLst>
                    <a:ext uri="{9D8B030D-6E8A-4147-A177-3AD203B41FA5}">
                      <a16:colId xmlns:a16="http://schemas.microsoft.com/office/drawing/2014/main" val="20002"/>
                    </a:ext>
                  </a:extLst>
                </a:gridCol>
                <a:gridCol w="1445089">
                  <a:extLst>
                    <a:ext uri="{9D8B030D-6E8A-4147-A177-3AD203B41FA5}">
                      <a16:colId xmlns:a16="http://schemas.microsoft.com/office/drawing/2014/main" val="20003"/>
                    </a:ext>
                  </a:extLst>
                </a:gridCol>
              </a:tblGrid>
              <a:tr h="609560">
                <a:tc>
                  <a:txBody>
                    <a:bodyPr/>
                    <a:lstStyle/>
                    <a:p>
                      <a:pPr marL="0" lvl="0" indent="0" algn="l" rtl="0">
                        <a:spcBef>
                          <a:spcPts val="0"/>
                        </a:spcBef>
                        <a:spcAft>
                          <a:spcPts val="0"/>
                        </a:spcAft>
                        <a:buNone/>
                      </a:pPr>
                      <a:endParaRPr sz="2400">
                        <a:solidFill>
                          <a:schemeClr val="accent1"/>
                        </a:solidFill>
                        <a:latin typeface="Inter Medium"/>
                        <a:ea typeface="Inter Medium"/>
                        <a:cs typeface="Inter Medium"/>
                        <a:sym typeface="Inter Medium"/>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4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r>
                        <a:rPr lang="en-GB" sz="2400">
                          <a:solidFill>
                            <a:srgbClr val="245866"/>
                          </a:solidFill>
                          <a:latin typeface="Inter Medium"/>
                          <a:ea typeface="Inter Medium"/>
                          <a:cs typeface="Inter Medium"/>
                          <a:sym typeface="Inter Medium"/>
                        </a:rPr>
                        <a:t>PSNR [dB] [↑]</a:t>
                      </a:r>
                      <a:endParaRPr sz="2400">
                        <a:solidFill>
                          <a:srgbClr val="245866"/>
                        </a:solidFill>
                        <a:latin typeface="Inter Medium"/>
                        <a:ea typeface="Inter Medium"/>
                        <a:cs typeface="Inter Medium"/>
                        <a:sym typeface="Inter Medium"/>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4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tc rowSpan="2">
                  <a:txBody>
                    <a:bodyPr/>
                    <a:lstStyle/>
                    <a:p>
                      <a:pPr marL="0" lvl="0" indent="0" algn="ctr" rtl="0">
                        <a:spcBef>
                          <a:spcPts val="0"/>
                        </a:spcBef>
                        <a:spcAft>
                          <a:spcPts val="0"/>
                        </a:spcAft>
                        <a:buNone/>
                      </a:pPr>
                      <a:r>
                        <a:rPr lang="en-GB" sz="2400">
                          <a:solidFill>
                            <a:srgbClr val="245866"/>
                          </a:solidFill>
                          <a:latin typeface="Inter Medium"/>
                          <a:ea typeface="Inter Medium"/>
                          <a:cs typeface="Inter Medium"/>
                          <a:sym typeface="Inter Medium"/>
                        </a:rPr>
                        <a:t>Rank</a:t>
                      </a:r>
                      <a:endParaRPr sz="2400">
                        <a:solidFill>
                          <a:srgbClr val="245866"/>
                        </a:solidFill>
                        <a:latin typeface="Inter Medium"/>
                        <a:ea typeface="Inter Medium"/>
                        <a:cs typeface="Inter Medium"/>
                        <a:sym typeface="Inter Medium"/>
                      </a:endParaRPr>
                    </a:p>
                  </a:txBody>
                  <a:tcPr marL="121900" marR="121900" marT="121900" marB="1219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45866"/>
                      </a:solidFill>
                      <a:prstDash val="solid"/>
                      <a:round/>
                      <a:headEnd type="none" w="sm" len="sm"/>
                      <a:tailEnd type="none" w="sm" len="sm"/>
                    </a:lnT>
                    <a:lnB w="28575" cap="flat" cmpd="sng">
                      <a:solidFill>
                        <a:srgbClr val="255866"/>
                      </a:solidFill>
                      <a:prstDash val="solid"/>
                      <a:round/>
                      <a:headEnd type="none" w="sm" len="sm"/>
                      <a:tailEnd type="none" w="sm" len="sm"/>
                    </a:lnB>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GB" sz="2400" dirty="0">
                          <a:solidFill>
                            <a:srgbClr val="245866"/>
                          </a:solidFill>
                          <a:latin typeface="Inter Medium"/>
                          <a:ea typeface="Inter Medium"/>
                          <a:cs typeface="Inter Medium"/>
                          <a:sym typeface="Inter Medium"/>
                        </a:rPr>
                        <a:t>Team</a:t>
                      </a:r>
                      <a:endParaRPr sz="2400" dirty="0">
                        <a:solidFill>
                          <a:srgbClr val="245866"/>
                        </a:solidFill>
                        <a:latin typeface="Inter Medium"/>
                        <a:ea typeface="Inter Medium"/>
                        <a:cs typeface="Inter Medium"/>
                        <a:sym typeface="Inter Medium"/>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55866"/>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Medium"/>
                          <a:ea typeface="Inter Medium"/>
                          <a:cs typeface="Inter Medium"/>
                          <a:sym typeface="Inter Medium"/>
                        </a:rPr>
                        <a:t>Test</a:t>
                      </a:r>
                      <a:endParaRPr sz="2400">
                        <a:solidFill>
                          <a:srgbClr val="245866"/>
                        </a:solidFill>
                        <a:latin typeface="Inter Medium"/>
                        <a:ea typeface="Inter Medium"/>
                        <a:cs typeface="Inter Medium"/>
                        <a:sym typeface="Inter Medium"/>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55866"/>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Medium"/>
                          <a:ea typeface="Inter Medium"/>
                          <a:cs typeface="Inter Medium"/>
                          <a:sym typeface="Inter Medium"/>
                        </a:rPr>
                        <a:t>Val</a:t>
                      </a:r>
                      <a:endParaRPr sz="2400">
                        <a:solidFill>
                          <a:srgbClr val="245866"/>
                        </a:solidFill>
                        <a:latin typeface="Inter Medium"/>
                        <a:ea typeface="Inter Medium"/>
                        <a:cs typeface="Inter Medium"/>
                        <a:sym typeface="Inter Medium"/>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55866"/>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GB" sz="2400">
                          <a:solidFill>
                            <a:schemeClr val="accent5"/>
                          </a:solidFill>
                          <a:latin typeface="Inter"/>
                          <a:ea typeface="Inter"/>
                          <a:cs typeface="Inter"/>
                          <a:sym typeface="Inter"/>
                        </a:rPr>
                        <a:t>Revontuli</a:t>
                      </a:r>
                      <a:endParaRPr sz="2400">
                        <a:solidFill>
                          <a:schemeClr val="accent5"/>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accent5"/>
                          </a:solidFill>
                          <a:latin typeface="Inter"/>
                          <a:ea typeface="Inter"/>
                          <a:cs typeface="Inter"/>
                          <a:sym typeface="Inter"/>
                        </a:rPr>
                        <a:t>23.04</a:t>
                      </a:r>
                      <a:endParaRPr sz="2400" b="1">
                        <a:solidFill>
                          <a:schemeClr val="accent5"/>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accent5"/>
                          </a:solidFill>
                          <a:latin typeface="Inter"/>
                          <a:ea typeface="Inter"/>
                          <a:cs typeface="Inter"/>
                          <a:sym typeface="Inter"/>
                        </a:rPr>
                        <a:t>25.53</a:t>
                      </a:r>
                      <a:endParaRPr sz="2400" b="1">
                        <a:solidFill>
                          <a:schemeClr val="accent5"/>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chemeClr val="accent5"/>
                          </a:solidFill>
                          <a:latin typeface="Inter"/>
                          <a:ea typeface="Inter"/>
                          <a:cs typeface="Inter"/>
                          <a:sym typeface="Inter"/>
                        </a:rPr>
                        <a:t>1st</a:t>
                      </a:r>
                      <a:endParaRPr sz="2400">
                        <a:solidFill>
                          <a:schemeClr val="accent5"/>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25586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GB" sz="2400">
                          <a:solidFill>
                            <a:srgbClr val="245866"/>
                          </a:solidFill>
                          <a:latin typeface="Inter"/>
                          <a:ea typeface="Inter"/>
                          <a:cs typeface="Inter"/>
                          <a:sym typeface="Inter"/>
                        </a:rPr>
                        <a:t>Duke</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a:ea typeface="Inter"/>
                          <a:cs typeface="Inter"/>
                          <a:sym typeface="Inter"/>
                        </a:rPr>
                        <a:t>21.56</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a:ea typeface="Inter"/>
                          <a:cs typeface="Inter"/>
                          <a:sym typeface="Inter"/>
                        </a:rPr>
                        <a:t>25.30</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a:ea typeface="Inter"/>
                          <a:cs typeface="Inter"/>
                          <a:sym typeface="Inter"/>
                        </a:rPr>
                        <a:t>2nd</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GB" sz="2400">
                          <a:solidFill>
                            <a:srgbClr val="245866"/>
                          </a:solidFill>
                          <a:latin typeface="Inter"/>
                          <a:ea typeface="Inter"/>
                          <a:cs typeface="Inter"/>
                          <a:sym typeface="Inter"/>
                        </a:rPr>
                        <a:t>Micheal</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a:ea typeface="Inter"/>
                          <a:cs typeface="Inter"/>
                          <a:sym typeface="Inter"/>
                        </a:rPr>
                        <a:t>18.51</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rgbClr val="245866"/>
                          </a:solidFill>
                          <a:latin typeface="Inter"/>
                          <a:ea typeface="Inter"/>
                          <a:cs typeface="Inter"/>
                          <a:sym typeface="Inter"/>
                        </a:rPr>
                        <a:t>– </a:t>
                      </a:r>
                      <a:endParaRPr sz="240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tc>
                  <a:txBody>
                    <a:bodyPr/>
                    <a:lstStyle/>
                    <a:p>
                      <a:pPr marL="0" lvl="0" indent="0" algn="ctr" rtl="0">
                        <a:spcBef>
                          <a:spcPts val="0"/>
                        </a:spcBef>
                        <a:spcAft>
                          <a:spcPts val="0"/>
                        </a:spcAft>
                        <a:buNone/>
                      </a:pPr>
                      <a:r>
                        <a:rPr lang="en-GB" sz="2400" dirty="0">
                          <a:solidFill>
                            <a:srgbClr val="245866"/>
                          </a:solidFill>
                          <a:latin typeface="Inter"/>
                          <a:ea typeface="Inter"/>
                          <a:cs typeface="Inter"/>
                          <a:sym typeface="Inter"/>
                        </a:rPr>
                        <a:t>3rd</a:t>
                      </a:r>
                      <a:endParaRPr sz="2400" dirty="0">
                        <a:solidFill>
                          <a:srgbClr val="245866"/>
                        </a:solidFill>
                        <a:latin typeface="Inter"/>
                        <a:ea typeface="Inter"/>
                        <a:cs typeface="Inter"/>
                        <a:sym typeface="Inte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24586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707" name="Google Shape;707;p57"/>
          <p:cNvPicPr preferRelativeResize="0"/>
          <p:nvPr/>
        </p:nvPicPr>
        <p:blipFill>
          <a:blip r:embed="rId3">
            <a:alphaModFix/>
          </a:blip>
          <a:stretch>
            <a:fillRect/>
          </a:stretch>
        </p:blipFill>
        <p:spPr>
          <a:xfrm>
            <a:off x="4079776" y="3458808"/>
            <a:ext cx="330199" cy="3302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58"/>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GB"/>
              <a:pPr/>
              <a:t>28</a:t>
            </a:fld>
            <a:endParaRPr/>
          </a:p>
        </p:txBody>
      </p:sp>
      <p:sp>
        <p:nvSpPr>
          <p:cNvPr id="712" name="Google Shape;712;p58"/>
          <p:cNvSpPr txBox="1">
            <a:spLocks noGrp="1"/>
          </p:cNvSpPr>
          <p:nvPr>
            <p:ph type="title" idx="4294967295"/>
          </p:nvPr>
        </p:nvSpPr>
        <p:spPr>
          <a:xfrm>
            <a:off x="0" y="593725"/>
            <a:ext cx="8110538" cy="763588"/>
          </a:xfrm>
          <a:prstGeom prst="rect">
            <a:avLst/>
          </a:prstGeom>
        </p:spPr>
        <p:txBody>
          <a:bodyPr spcFirstLastPara="1" vert="horz" wrap="square" lIns="121900" tIns="121900" rIns="121900" bIns="121900" rtlCol="0" anchor="t" anchorCtr="0">
            <a:normAutofit/>
          </a:bodyPr>
          <a:lstStyle/>
          <a:p>
            <a:pPr>
              <a:spcBef>
                <a:spcPts val="0"/>
              </a:spcBef>
            </a:pPr>
            <a:r>
              <a:rPr lang="en-GB"/>
              <a:t>Quantitative Comparison</a:t>
            </a:r>
            <a:endParaRPr/>
          </a:p>
        </p:txBody>
      </p:sp>
      <p:pic>
        <p:nvPicPr>
          <p:cNvPr id="714" name="Google Shape;714;p58" title="Points scored"/>
          <p:cNvPicPr preferRelativeResize="0"/>
          <p:nvPr/>
        </p:nvPicPr>
        <p:blipFill>
          <a:blip r:embed="rId3">
            <a:alphaModFix/>
          </a:blip>
          <a:stretch>
            <a:fillRect/>
          </a:stretch>
        </p:blipFill>
        <p:spPr>
          <a:xfrm>
            <a:off x="791900" y="1551505"/>
            <a:ext cx="5017168" cy="3102268"/>
          </a:xfrm>
          <a:prstGeom prst="rect">
            <a:avLst/>
          </a:prstGeom>
          <a:noFill/>
          <a:ln>
            <a:noFill/>
          </a:ln>
        </p:spPr>
      </p:pic>
      <p:pic>
        <p:nvPicPr>
          <p:cNvPr id="715" name="Google Shape;715;p58" title="Points scored"/>
          <p:cNvPicPr preferRelativeResize="0"/>
          <p:nvPr/>
        </p:nvPicPr>
        <p:blipFill>
          <a:blip r:embed="rId4">
            <a:alphaModFix/>
          </a:blip>
          <a:stretch>
            <a:fillRect/>
          </a:stretch>
        </p:blipFill>
        <p:spPr>
          <a:xfrm>
            <a:off x="6563867" y="736234"/>
            <a:ext cx="4607468" cy="2848933"/>
          </a:xfrm>
          <a:prstGeom prst="rect">
            <a:avLst/>
          </a:prstGeom>
          <a:noFill/>
          <a:ln>
            <a:noFill/>
          </a:ln>
        </p:spPr>
      </p:pic>
      <p:pic>
        <p:nvPicPr>
          <p:cNvPr id="716" name="Google Shape;716;p58" title="Points scored"/>
          <p:cNvPicPr preferRelativeResize="0"/>
          <p:nvPr/>
        </p:nvPicPr>
        <p:blipFill>
          <a:blip r:embed="rId5">
            <a:alphaModFix/>
          </a:blip>
          <a:stretch>
            <a:fillRect/>
          </a:stretch>
        </p:blipFill>
        <p:spPr>
          <a:xfrm>
            <a:off x="6563867" y="3767965"/>
            <a:ext cx="4607468" cy="2848968"/>
          </a:xfrm>
          <a:prstGeom prst="rect">
            <a:avLst/>
          </a:prstGeom>
          <a:noFill/>
          <a:ln>
            <a:noFill/>
          </a:ln>
        </p:spPr>
      </p:pic>
      <p:sp>
        <p:nvSpPr>
          <p:cNvPr id="717" name="Google Shape;717;p58"/>
          <p:cNvSpPr txBox="1"/>
          <p:nvPr/>
        </p:nvSpPr>
        <p:spPr>
          <a:xfrm>
            <a:off x="803284" y="4910190"/>
            <a:ext cx="4994400" cy="1583791"/>
          </a:xfrm>
          <a:prstGeom prst="rect">
            <a:avLst/>
          </a:prstGeom>
          <a:solidFill>
            <a:srgbClr val="F7F7F7"/>
          </a:solidFill>
          <a:ln w="19050" cap="flat" cmpd="sng">
            <a:solidFill>
              <a:schemeClr val="accent5"/>
            </a:solidFill>
            <a:prstDash val="dash"/>
            <a:round/>
            <a:headEnd type="none" w="sm" len="sm"/>
            <a:tailEnd type="none" w="sm" len="sm"/>
          </a:ln>
        </p:spPr>
        <p:txBody>
          <a:bodyPr spcFirstLastPara="1" wrap="square" lIns="121900" tIns="121900" rIns="121900" bIns="121900" anchor="ctr" anchorCtr="0">
            <a:spAutoFit/>
          </a:bodyPr>
          <a:lstStyle/>
          <a:p>
            <a:pPr>
              <a:lnSpc>
                <a:spcPct val="115000"/>
              </a:lnSpc>
              <a:spcAft>
                <a:spcPts val="1600"/>
              </a:spcAft>
            </a:pPr>
            <a:r>
              <a:rPr lang="en-GB" sz="2133" b="1">
                <a:solidFill>
                  <a:srgbClr val="245866"/>
                </a:solidFill>
                <a:latin typeface="Inter"/>
                <a:ea typeface="Inter"/>
                <a:cs typeface="Inter"/>
                <a:sym typeface="Inter"/>
              </a:rPr>
              <a:t>TL;DR: </a:t>
            </a:r>
            <a:r>
              <a:rPr lang="en-GB" sz="2133">
                <a:solidFill>
                  <a:srgbClr val="245866"/>
                </a:solidFill>
                <a:latin typeface="Inter"/>
                <a:ea typeface="Inter"/>
                <a:cs typeface="Inter"/>
                <a:sym typeface="Inter"/>
              </a:rPr>
              <a:t>increasing the number of ensemble samples leads go less realistic videos, but achieves better PSNR.</a:t>
            </a:r>
            <a:endParaRPr sz="2133">
              <a:solidFill>
                <a:srgbClr val="245866"/>
              </a:solidFill>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9"/>
          <p:cNvSpPr txBox="1">
            <a:spLocks noGrp="1"/>
          </p:cNvSpPr>
          <p:nvPr>
            <p:ph type="title"/>
          </p:nvPr>
        </p:nvSpPr>
        <p:spPr>
          <a:xfrm>
            <a:off x="415600" y="740800"/>
            <a:ext cx="4967200" cy="1007600"/>
          </a:xfrm>
          <a:prstGeom prst="rect">
            <a:avLst/>
          </a:prstGeom>
        </p:spPr>
        <p:txBody>
          <a:bodyPr spcFirstLastPara="1" vert="horz" wrap="square" lIns="121900" tIns="121900" rIns="121900" bIns="121900" rtlCol="0" anchor="b" anchorCtr="0">
            <a:normAutofit/>
          </a:bodyPr>
          <a:lstStyle/>
          <a:p>
            <a:r>
              <a:rPr lang="en-GB"/>
              <a:t>Outlook</a:t>
            </a:r>
            <a:endParaRPr/>
          </a:p>
        </p:txBody>
      </p:sp>
      <p:sp>
        <p:nvSpPr>
          <p:cNvPr id="723" name="Google Shape;723;p59"/>
          <p:cNvSpPr txBox="1">
            <a:spLocks noGrp="1"/>
          </p:cNvSpPr>
          <p:nvPr>
            <p:ph type="body" idx="1"/>
          </p:nvPr>
        </p:nvSpPr>
        <p:spPr>
          <a:xfrm>
            <a:off x="415600" y="1852800"/>
            <a:ext cx="11277200" cy="4239200"/>
          </a:xfrm>
          <a:prstGeom prst="rect">
            <a:avLst/>
          </a:prstGeom>
        </p:spPr>
        <p:txBody>
          <a:bodyPr spcFirstLastPara="1" vert="horz" wrap="square" lIns="121900" tIns="121900" rIns="121900" bIns="121900" rtlCol="0" anchor="t" anchorCtr="0">
            <a:normAutofit/>
          </a:bodyPr>
          <a:lstStyle/>
          <a:p>
            <a:pPr indent="-457189">
              <a:buSzPts val="1800"/>
              <a:buAutoNum type="arabicPeriod"/>
            </a:pPr>
            <a:r>
              <a:rPr lang="en-GB" sz="2400" dirty="0"/>
              <a:t>Pre-trained video models are a good prior for world models.</a:t>
            </a:r>
            <a:endParaRPr sz="2400" dirty="0"/>
          </a:p>
          <a:p>
            <a:pPr indent="-457189">
              <a:buSzPts val="1800"/>
              <a:buAutoNum type="arabicPeriod"/>
            </a:pPr>
            <a:r>
              <a:rPr lang="en-GB" sz="2400" dirty="0"/>
              <a:t>But…</a:t>
            </a:r>
            <a:endParaRPr sz="2400" dirty="0"/>
          </a:p>
          <a:p>
            <a:pPr indent="-457189">
              <a:buSzPts val="1800"/>
              <a:buAutoNum type="arabicPeriod"/>
            </a:pPr>
            <a:r>
              <a:rPr lang="en-GB" sz="2400" dirty="0"/>
              <a:t>We need better methods for evaluating world models.</a:t>
            </a:r>
            <a:endParaRPr sz="2400" dirty="0"/>
          </a:p>
          <a:p>
            <a:pPr indent="-457189">
              <a:buSzPts val="1800"/>
              <a:buAutoNum type="arabicPeriod"/>
            </a:pPr>
            <a:r>
              <a:rPr lang="en-GB" sz="2400" dirty="0"/>
              <a:t>How can we make video world models obey the laws of physics?</a:t>
            </a:r>
            <a:endParaRPr sz="2400" dirty="0"/>
          </a:p>
          <a:p>
            <a:pPr lvl="1" indent="-457189">
              <a:buSzPts val="1800"/>
              <a:buAutoNum type="alphaLcPeriod"/>
            </a:pPr>
            <a:r>
              <a:rPr lang="en-GB" sz="2400" dirty="0"/>
              <a:t>Objects cannot teleport, conservation of momentum, etc</a:t>
            </a:r>
            <a:endParaRPr sz="2400" dirty="0"/>
          </a:p>
          <a:p>
            <a:pPr indent="-457189">
              <a:buSzPts val="1800"/>
              <a:buAutoNum type="arabicPeriod"/>
            </a:pPr>
            <a:r>
              <a:rPr lang="en-GB" sz="2400" dirty="0"/>
              <a:t>We don’t have internet-scale video data </a:t>
            </a:r>
            <a:r>
              <a:rPr lang="en-GB" sz="2400"/>
              <a:t>with actions,</a:t>
            </a:r>
            <a:endParaRPr lang="en-GB" sz="2400" dirty="0"/>
          </a:p>
          <a:p>
            <a:pPr lvl="1" indent="-457189">
              <a:buSzPts val="1800"/>
              <a:buAutoNum type="arabicPeriod"/>
            </a:pPr>
            <a:r>
              <a:rPr lang="en-US" sz="2400" dirty="0"/>
              <a:t>What is the best way to pre-train on video, such that we can fine-tune to get an action-conditioned world model?</a:t>
            </a:r>
            <a:endParaRPr sz="2400" dirty="0"/>
          </a:p>
        </p:txBody>
      </p:sp>
      <p:sp>
        <p:nvSpPr>
          <p:cNvPr id="724" name="Google Shape;724;p5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29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415600" y="740800"/>
            <a:ext cx="3744000" cy="1007600"/>
          </a:xfrm>
          <a:prstGeom prst="rect">
            <a:avLst/>
          </a:prstGeom>
        </p:spPr>
        <p:txBody>
          <a:bodyPr spcFirstLastPara="1" vert="horz" wrap="square" lIns="121900" tIns="121900" rIns="121900" bIns="121900" rtlCol="0" anchor="b" anchorCtr="0">
            <a:normAutofit/>
          </a:bodyPr>
          <a:lstStyle/>
          <a:p>
            <a:r>
              <a:rPr lang="en-GB"/>
              <a:t>World Model</a:t>
            </a:r>
            <a:endParaRPr/>
          </a:p>
        </p:txBody>
      </p:sp>
      <p:sp>
        <p:nvSpPr>
          <p:cNvPr id="151" name="Google Shape;151;p3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3</a:t>
            </a:fld>
            <a:endParaRPr/>
          </a:p>
        </p:txBody>
      </p:sp>
      <p:sp>
        <p:nvSpPr>
          <p:cNvPr id="152" name="Google Shape;152;p30"/>
          <p:cNvSpPr txBox="1">
            <a:spLocks noGrp="1"/>
          </p:cNvSpPr>
          <p:nvPr>
            <p:ph type="body" idx="1"/>
          </p:nvPr>
        </p:nvSpPr>
        <p:spPr>
          <a:xfrm>
            <a:off x="415600" y="1852800"/>
            <a:ext cx="4645200" cy="4239200"/>
          </a:xfrm>
          <a:prstGeom prst="rect">
            <a:avLst/>
          </a:prstGeom>
        </p:spPr>
        <p:txBody>
          <a:bodyPr spcFirstLastPara="1" vert="horz" wrap="square" lIns="121900" tIns="121900" rIns="121900" bIns="121900" rtlCol="0" anchor="ctr" anchorCtr="0">
            <a:normAutofit/>
          </a:bodyPr>
          <a:lstStyle/>
          <a:p>
            <a:pPr marL="0" indent="0">
              <a:spcAft>
                <a:spcPts val="1600"/>
              </a:spcAft>
              <a:buNone/>
            </a:pPr>
            <a:r>
              <a:rPr lang="en-GB" sz="2000" i="1">
                <a:solidFill>
                  <a:srgbClr val="245867"/>
                </a:solidFill>
              </a:rPr>
              <a:t>“In machine learning, a </a:t>
            </a:r>
            <a:r>
              <a:rPr lang="en-GB" sz="2000" b="1" i="1">
                <a:solidFill>
                  <a:srgbClr val="245867"/>
                </a:solidFill>
              </a:rPr>
              <a:t>world model</a:t>
            </a:r>
            <a:r>
              <a:rPr lang="en-GB" sz="2000" i="1">
                <a:solidFill>
                  <a:srgbClr val="245867"/>
                </a:solidFill>
              </a:rPr>
              <a:t> is a computer program that can imagine how the world evolves in response to an agent’s behavior”</a:t>
            </a:r>
            <a:endParaRPr sz="1733">
              <a:solidFill>
                <a:srgbClr val="245867"/>
              </a:solidFill>
            </a:endParaRPr>
          </a:p>
        </p:txBody>
      </p:sp>
      <p:pic>
        <p:nvPicPr>
          <p:cNvPr id="153" name="Google Shape;153;p30" title="WM_schema.png"/>
          <p:cNvPicPr preferRelativeResize="0"/>
          <p:nvPr/>
        </p:nvPicPr>
        <p:blipFill>
          <a:blip r:embed="rId3">
            <a:alphaModFix/>
          </a:blip>
          <a:stretch>
            <a:fillRect/>
          </a:stretch>
        </p:blipFill>
        <p:spPr>
          <a:xfrm>
            <a:off x="5134600" y="1358267"/>
            <a:ext cx="6724803" cy="41414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0"/>
          <p:cNvSpPr txBox="1">
            <a:spLocks noGrp="1"/>
          </p:cNvSpPr>
          <p:nvPr>
            <p:ph type="title"/>
          </p:nvPr>
        </p:nvSpPr>
        <p:spPr>
          <a:xfrm>
            <a:off x="415600" y="740800"/>
            <a:ext cx="5680400" cy="1007600"/>
          </a:xfrm>
          <a:prstGeom prst="rect">
            <a:avLst/>
          </a:prstGeom>
        </p:spPr>
        <p:txBody>
          <a:bodyPr spcFirstLastPara="1" vert="horz" wrap="square" lIns="121900" tIns="121900" rIns="121900" bIns="121900" rtlCol="0" anchor="b" anchorCtr="0">
            <a:normAutofit fontScale="90000"/>
          </a:bodyPr>
          <a:lstStyle/>
          <a:p>
            <a:pPr algn="ctr"/>
            <a:r>
              <a:rPr lang="en-GB" sz="4800" dirty="0"/>
              <a:t>Thanks for listening!</a:t>
            </a:r>
            <a:endParaRPr dirty="0"/>
          </a:p>
        </p:txBody>
      </p:sp>
      <p:sp>
        <p:nvSpPr>
          <p:cNvPr id="730" name="Google Shape;730;p60"/>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30</a:t>
            </a:fld>
            <a:endParaRPr/>
          </a:p>
        </p:txBody>
      </p:sp>
      <p:grpSp>
        <p:nvGrpSpPr>
          <p:cNvPr id="731" name="Google Shape;731;p60"/>
          <p:cNvGrpSpPr/>
          <p:nvPr/>
        </p:nvGrpSpPr>
        <p:grpSpPr>
          <a:xfrm>
            <a:off x="6620981" y="937633"/>
            <a:ext cx="5320420" cy="5280000"/>
            <a:chOff x="4610910" y="720000"/>
            <a:chExt cx="3990315" cy="3960000"/>
          </a:xfrm>
        </p:grpSpPr>
        <p:pic>
          <p:nvPicPr>
            <p:cNvPr id="732" name="Google Shape;732;p60" title="0026_0000_pred.gif"/>
            <p:cNvPicPr preferRelativeResize="0"/>
            <p:nvPr/>
          </p:nvPicPr>
          <p:blipFill>
            <a:blip r:embed="rId3">
              <a:alphaModFix/>
            </a:blip>
            <a:stretch>
              <a:fillRect/>
            </a:stretch>
          </p:blipFill>
          <p:spPr>
            <a:xfrm>
              <a:off x="4610910" y="720000"/>
              <a:ext cx="1260000" cy="1260000"/>
            </a:xfrm>
            <a:prstGeom prst="rect">
              <a:avLst/>
            </a:prstGeom>
            <a:noFill/>
            <a:ln>
              <a:noFill/>
            </a:ln>
          </p:spPr>
        </p:pic>
        <p:pic>
          <p:nvPicPr>
            <p:cNvPr id="733" name="Google Shape;733;p60" title="0096_0000_pred.gif"/>
            <p:cNvPicPr preferRelativeResize="0"/>
            <p:nvPr/>
          </p:nvPicPr>
          <p:blipFill>
            <a:blip r:embed="rId4">
              <a:alphaModFix/>
            </a:blip>
            <a:stretch>
              <a:fillRect/>
            </a:stretch>
          </p:blipFill>
          <p:spPr>
            <a:xfrm>
              <a:off x="5960913" y="720002"/>
              <a:ext cx="1260000" cy="1260000"/>
            </a:xfrm>
            <a:prstGeom prst="rect">
              <a:avLst/>
            </a:prstGeom>
            <a:noFill/>
            <a:ln>
              <a:noFill/>
            </a:ln>
          </p:spPr>
        </p:pic>
        <p:pic>
          <p:nvPicPr>
            <p:cNvPr id="734" name="Google Shape;734;p60" title="0132_0000_pred.gif"/>
            <p:cNvPicPr preferRelativeResize="0"/>
            <p:nvPr/>
          </p:nvPicPr>
          <p:blipFill>
            <a:blip r:embed="rId5">
              <a:alphaModFix/>
            </a:blip>
            <a:stretch>
              <a:fillRect/>
            </a:stretch>
          </p:blipFill>
          <p:spPr>
            <a:xfrm>
              <a:off x="5960902" y="2070009"/>
              <a:ext cx="1260000" cy="1260000"/>
            </a:xfrm>
            <a:prstGeom prst="rect">
              <a:avLst/>
            </a:prstGeom>
            <a:noFill/>
            <a:ln>
              <a:noFill/>
            </a:ln>
          </p:spPr>
        </p:pic>
        <p:pic>
          <p:nvPicPr>
            <p:cNvPr id="735" name="Google Shape;735;p60" title="0072_0000_pred.gif"/>
            <p:cNvPicPr preferRelativeResize="0"/>
            <p:nvPr/>
          </p:nvPicPr>
          <p:blipFill>
            <a:blip r:embed="rId6">
              <a:alphaModFix/>
            </a:blip>
            <a:stretch>
              <a:fillRect/>
            </a:stretch>
          </p:blipFill>
          <p:spPr>
            <a:xfrm>
              <a:off x="4610913" y="2070000"/>
              <a:ext cx="1260000" cy="1260000"/>
            </a:xfrm>
            <a:prstGeom prst="rect">
              <a:avLst/>
            </a:prstGeom>
            <a:noFill/>
            <a:ln>
              <a:noFill/>
            </a:ln>
          </p:spPr>
        </p:pic>
        <p:pic>
          <p:nvPicPr>
            <p:cNvPr id="736" name="Google Shape;736;p60" title="0073_0000_pred.gif"/>
            <p:cNvPicPr preferRelativeResize="0"/>
            <p:nvPr/>
          </p:nvPicPr>
          <p:blipFill>
            <a:blip r:embed="rId7">
              <a:alphaModFix/>
            </a:blip>
            <a:stretch>
              <a:fillRect/>
            </a:stretch>
          </p:blipFill>
          <p:spPr>
            <a:xfrm>
              <a:off x="5960913" y="3419991"/>
              <a:ext cx="1260000" cy="1260000"/>
            </a:xfrm>
            <a:prstGeom prst="rect">
              <a:avLst/>
            </a:prstGeom>
            <a:noFill/>
            <a:ln>
              <a:noFill/>
            </a:ln>
          </p:spPr>
        </p:pic>
        <p:pic>
          <p:nvPicPr>
            <p:cNvPr id="737" name="Google Shape;737;p60" title="0036_0000_pred.gif"/>
            <p:cNvPicPr preferRelativeResize="0"/>
            <p:nvPr/>
          </p:nvPicPr>
          <p:blipFill>
            <a:blip r:embed="rId8">
              <a:alphaModFix/>
            </a:blip>
            <a:stretch>
              <a:fillRect/>
            </a:stretch>
          </p:blipFill>
          <p:spPr>
            <a:xfrm>
              <a:off x="4610913" y="3419991"/>
              <a:ext cx="1260000" cy="1260000"/>
            </a:xfrm>
            <a:prstGeom prst="rect">
              <a:avLst/>
            </a:prstGeom>
            <a:noFill/>
            <a:ln>
              <a:noFill/>
            </a:ln>
          </p:spPr>
        </p:pic>
        <p:pic>
          <p:nvPicPr>
            <p:cNvPr id="738" name="Google Shape;738;p60" title="0087_0000_pred.gif"/>
            <p:cNvPicPr preferRelativeResize="0"/>
            <p:nvPr/>
          </p:nvPicPr>
          <p:blipFill>
            <a:blip r:embed="rId9">
              <a:alphaModFix/>
            </a:blip>
            <a:stretch>
              <a:fillRect/>
            </a:stretch>
          </p:blipFill>
          <p:spPr>
            <a:xfrm>
              <a:off x="7341213" y="720000"/>
              <a:ext cx="1260000" cy="1260000"/>
            </a:xfrm>
            <a:prstGeom prst="rect">
              <a:avLst/>
            </a:prstGeom>
            <a:noFill/>
            <a:ln>
              <a:noFill/>
            </a:ln>
          </p:spPr>
        </p:pic>
        <p:pic>
          <p:nvPicPr>
            <p:cNvPr id="739" name="Google Shape;739;p60" title="0100_0000_pred.gif"/>
            <p:cNvPicPr preferRelativeResize="0"/>
            <p:nvPr/>
          </p:nvPicPr>
          <p:blipFill>
            <a:blip r:embed="rId10">
              <a:alphaModFix/>
            </a:blip>
            <a:stretch>
              <a:fillRect/>
            </a:stretch>
          </p:blipFill>
          <p:spPr>
            <a:xfrm>
              <a:off x="7341213" y="2070012"/>
              <a:ext cx="1260000" cy="1260000"/>
            </a:xfrm>
            <a:prstGeom prst="rect">
              <a:avLst/>
            </a:prstGeom>
            <a:noFill/>
            <a:ln>
              <a:noFill/>
            </a:ln>
          </p:spPr>
        </p:pic>
        <p:pic>
          <p:nvPicPr>
            <p:cNvPr id="740" name="Google Shape;740;p60" title="0078_0000_pred.gif"/>
            <p:cNvPicPr preferRelativeResize="0"/>
            <p:nvPr/>
          </p:nvPicPr>
          <p:blipFill>
            <a:blip r:embed="rId11">
              <a:alphaModFix/>
            </a:blip>
            <a:stretch>
              <a:fillRect/>
            </a:stretch>
          </p:blipFill>
          <p:spPr>
            <a:xfrm>
              <a:off x="7341225" y="3420000"/>
              <a:ext cx="1260000" cy="1260000"/>
            </a:xfrm>
            <a:prstGeom prst="rect">
              <a:avLst/>
            </a:prstGeom>
            <a:noFill/>
            <a:ln>
              <a:noFill/>
            </a:ln>
          </p:spPr>
        </p:pic>
      </p:grpSp>
      <p:grpSp>
        <p:nvGrpSpPr>
          <p:cNvPr id="741" name="Google Shape;741;p60"/>
          <p:cNvGrpSpPr/>
          <p:nvPr/>
        </p:nvGrpSpPr>
        <p:grpSpPr>
          <a:xfrm>
            <a:off x="927167" y="2499767"/>
            <a:ext cx="5029600" cy="1402000"/>
            <a:chOff x="441294" y="3592156"/>
            <a:chExt cx="3772200" cy="1051500"/>
          </a:xfrm>
        </p:grpSpPr>
        <p:sp>
          <p:nvSpPr>
            <p:cNvPr id="742" name="Google Shape;742;p60"/>
            <p:cNvSpPr txBox="1"/>
            <p:nvPr/>
          </p:nvSpPr>
          <p:spPr>
            <a:xfrm>
              <a:off x="441294" y="3592156"/>
              <a:ext cx="3772200" cy="1051500"/>
            </a:xfrm>
            <a:prstGeom prst="rect">
              <a:avLst/>
            </a:prstGeom>
            <a:solidFill>
              <a:srgbClr val="F7F7F7"/>
            </a:solidFill>
            <a:ln w="19050" cap="flat" cmpd="sng">
              <a:solidFill>
                <a:schemeClr val="accent5"/>
              </a:solidFill>
              <a:prstDash val="dash"/>
              <a:round/>
              <a:headEnd type="none" w="sm" len="sm"/>
              <a:tailEnd type="none" w="sm" len="sm"/>
            </a:ln>
          </p:spPr>
          <p:txBody>
            <a:bodyPr spcFirstLastPara="1" wrap="square" lIns="121900" tIns="121900" rIns="121900" bIns="121900" anchor="t" anchorCtr="0">
              <a:noAutofit/>
            </a:bodyPr>
            <a:lstStyle/>
            <a:p>
              <a:r>
                <a:rPr lang="en-GB" sz="2400">
                  <a:solidFill>
                    <a:srgbClr val="245866"/>
                  </a:solidFill>
                  <a:latin typeface="Inter"/>
                  <a:ea typeface="Inter"/>
                  <a:cs typeface="Inter"/>
                  <a:sym typeface="Inter"/>
                </a:rPr>
                <a:t>Contacts:</a:t>
              </a:r>
              <a:endParaRPr sz="2400">
                <a:solidFill>
                  <a:srgbClr val="245866"/>
                </a:solidFill>
                <a:latin typeface="Inter"/>
                <a:ea typeface="Inter"/>
                <a:cs typeface="Inter"/>
                <a:sym typeface="Inter"/>
              </a:endParaRPr>
            </a:p>
            <a:p>
              <a:endParaRPr sz="2400">
                <a:solidFill>
                  <a:srgbClr val="245866"/>
                </a:solidFill>
                <a:latin typeface="Inter"/>
                <a:ea typeface="Inter"/>
                <a:cs typeface="Inter"/>
                <a:sym typeface="Inter"/>
              </a:endParaRPr>
            </a:p>
            <a:p>
              <a:r>
                <a:rPr lang="en-GB" sz="2400" u="sng">
                  <a:solidFill>
                    <a:schemeClr val="hlink"/>
                  </a:solidFill>
                  <a:latin typeface="Sofia Sans"/>
                  <a:ea typeface="Sofia Sans"/>
                  <a:cs typeface="Sofia Sans"/>
                  <a:sym typeface="Sofia Sans"/>
                  <a:hlinkClick r:id="rId12"/>
                </a:rPr>
                <a:t>aidan.scannell@ed.ac.uk</a:t>
              </a:r>
              <a:endParaRPr sz="2400">
                <a:solidFill>
                  <a:schemeClr val="dk1"/>
                </a:solidFill>
                <a:latin typeface="Sofia Sans"/>
                <a:ea typeface="Sofia Sans"/>
                <a:cs typeface="Sofia Sans"/>
                <a:sym typeface="Sofia Sans"/>
              </a:endParaRPr>
            </a:p>
          </p:txBody>
        </p:sp>
        <p:pic>
          <p:nvPicPr>
            <p:cNvPr id="743" name="Google Shape;743;p60"/>
            <p:cNvPicPr preferRelativeResize="0"/>
            <p:nvPr/>
          </p:nvPicPr>
          <p:blipFill>
            <a:blip r:embed="rId13">
              <a:alphaModFix/>
            </a:blip>
            <a:stretch>
              <a:fillRect/>
            </a:stretch>
          </p:blipFill>
          <p:spPr>
            <a:xfrm>
              <a:off x="3190719" y="3698032"/>
              <a:ext cx="835200" cy="835174"/>
            </a:xfrm>
            <a:prstGeom prst="rect">
              <a:avLst/>
            </a:prstGeom>
            <a:noFill/>
            <a:ln>
              <a:noFill/>
            </a:ln>
          </p:spPr>
        </p:pic>
      </p:grpSp>
      <p:pic>
        <p:nvPicPr>
          <p:cNvPr id="744" name="Google Shape;744;p60"/>
          <p:cNvPicPr preferRelativeResize="0"/>
          <p:nvPr/>
        </p:nvPicPr>
        <p:blipFill rotWithShape="1">
          <a:blip r:embed="rId14">
            <a:alphaModFix/>
          </a:blip>
          <a:srcRect l="10949" t="11686" r="10216" b="10146"/>
          <a:stretch/>
        </p:blipFill>
        <p:spPr>
          <a:xfrm>
            <a:off x="1285601" y="4869467"/>
            <a:ext cx="1228697" cy="1218403"/>
          </a:xfrm>
          <a:prstGeom prst="rect">
            <a:avLst/>
          </a:prstGeom>
          <a:noFill/>
          <a:ln w="19050" cap="flat" cmpd="sng">
            <a:solidFill>
              <a:schemeClr val="dk1"/>
            </a:solidFill>
            <a:prstDash val="solid"/>
            <a:round/>
            <a:headEnd type="none" w="sm" len="sm"/>
            <a:tailEnd type="none" w="sm" len="sm"/>
          </a:ln>
        </p:spPr>
      </p:pic>
      <p:sp>
        <p:nvSpPr>
          <p:cNvPr id="745" name="Google Shape;745;p60"/>
          <p:cNvSpPr txBox="1"/>
          <p:nvPr/>
        </p:nvSpPr>
        <p:spPr>
          <a:xfrm>
            <a:off x="927151" y="4291267"/>
            <a:ext cx="1945600" cy="464800"/>
          </a:xfrm>
          <a:prstGeom prst="rect">
            <a:avLst/>
          </a:prstGeom>
          <a:noFill/>
          <a:ln>
            <a:noFill/>
          </a:ln>
        </p:spPr>
        <p:txBody>
          <a:bodyPr spcFirstLastPara="1" wrap="square" lIns="121900" tIns="121900" rIns="121900" bIns="121900" anchor="t" anchorCtr="0">
            <a:noAutofit/>
          </a:bodyPr>
          <a:lstStyle/>
          <a:p>
            <a:r>
              <a:rPr lang="en-GB" sz="1733">
                <a:solidFill>
                  <a:srgbClr val="434343"/>
                </a:solidFill>
                <a:latin typeface="Inter"/>
                <a:ea typeface="Inter"/>
                <a:cs typeface="Inter"/>
                <a:sym typeface="Inter"/>
              </a:rPr>
              <a:t>Technical report</a:t>
            </a:r>
            <a:endParaRPr sz="1733">
              <a:solidFill>
                <a:srgbClr val="43434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415600" y="740800"/>
            <a:ext cx="4967200" cy="1007600"/>
          </a:xfrm>
          <a:prstGeom prst="rect">
            <a:avLst/>
          </a:prstGeom>
        </p:spPr>
        <p:txBody>
          <a:bodyPr spcFirstLastPara="1" vert="horz" wrap="square" lIns="121900" tIns="121900" rIns="121900" bIns="121900" rtlCol="0" anchor="b" anchorCtr="0">
            <a:normAutofit fontScale="90000"/>
          </a:bodyPr>
          <a:lstStyle/>
          <a:p>
            <a:r>
              <a:rPr lang="en-GB"/>
              <a:t>1X World Model Challenge</a:t>
            </a:r>
            <a:endParaRPr/>
          </a:p>
        </p:txBody>
      </p:sp>
      <p:sp>
        <p:nvSpPr>
          <p:cNvPr id="159" name="Google Shape;159;p31"/>
          <p:cNvSpPr txBox="1">
            <a:spLocks noGrp="1"/>
          </p:cNvSpPr>
          <p:nvPr>
            <p:ph type="body" idx="1"/>
          </p:nvPr>
        </p:nvSpPr>
        <p:spPr>
          <a:xfrm>
            <a:off x="415600" y="1852800"/>
            <a:ext cx="4967200" cy="4239200"/>
          </a:xfrm>
          <a:prstGeom prst="rect">
            <a:avLst/>
          </a:prstGeom>
        </p:spPr>
        <p:txBody>
          <a:bodyPr spcFirstLastPara="1" vert="horz" wrap="square" lIns="121900" tIns="121900" rIns="121900" bIns="121900" rtlCol="0" anchor="t" anchorCtr="0">
            <a:normAutofit/>
          </a:bodyPr>
          <a:lstStyle/>
          <a:p>
            <a:pPr marL="0" indent="0">
              <a:buNone/>
            </a:pPr>
            <a:r>
              <a:rPr lang="en-GB" sz="2400" b="1"/>
              <a:t>Challenges Track</a:t>
            </a:r>
            <a:r>
              <a:rPr lang="en-GB" sz="2400"/>
              <a:t>:</a:t>
            </a:r>
            <a:endParaRPr sz="2400"/>
          </a:p>
          <a:p>
            <a:pPr indent="-457189">
              <a:spcBef>
                <a:spcPts val="1600"/>
              </a:spcBef>
              <a:buSzPts val="1800"/>
              <a:buAutoNum type="arabicPeriod"/>
            </a:pPr>
            <a:r>
              <a:rPr lang="en-GB" sz="2400"/>
              <a:t>Compression Track</a:t>
            </a:r>
            <a:endParaRPr sz="2400"/>
          </a:p>
          <a:p>
            <a:pPr indent="-457189">
              <a:buSzPts val="1800"/>
              <a:buAutoNum type="arabicPeriod"/>
            </a:pPr>
            <a:r>
              <a:rPr lang="en-GB" sz="2400"/>
              <a:t>Sampling Track</a:t>
            </a:r>
            <a:br>
              <a:rPr lang="en-GB" sz="2400"/>
            </a:br>
            <a:endParaRPr sz="2400"/>
          </a:p>
          <a:p>
            <a:pPr marL="0" indent="0">
              <a:spcBef>
                <a:spcPts val="1600"/>
              </a:spcBef>
              <a:spcAft>
                <a:spcPts val="1600"/>
              </a:spcAft>
              <a:buNone/>
            </a:pPr>
            <a:r>
              <a:rPr lang="en-GB" sz="2400" b="1"/>
              <a:t>Dataset:</a:t>
            </a:r>
            <a:r>
              <a:rPr lang="en-GB" sz="2400"/>
              <a:t> 100h videos collected with 1X EVE Humanoid Robots</a:t>
            </a:r>
            <a:endParaRPr sz="2400"/>
          </a:p>
        </p:txBody>
      </p:sp>
      <p:sp>
        <p:nvSpPr>
          <p:cNvPr id="160" name="Google Shape;160;p3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4</a:t>
            </a:fld>
            <a:endParaRPr/>
          </a:p>
        </p:txBody>
      </p:sp>
      <p:pic>
        <p:nvPicPr>
          <p:cNvPr id="161" name="Google Shape;161;p31" title="0009_original.gif"/>
          <p:cNvPicPr preferRelativeResize="0"/>
          <p:nvPr/>
        </p:nvPicPr>
        <p:blipFill>
          <a:blip r:embed="rId3">
            <a:alphaModFix/>
          </a:blip>
          <a:stretch>
            <a:fillRect/>
          </a:stretch>
        </p:blipFill>
        <p:spPr>
          <a:xfrm>
            <a:off x="5760000" y="720000"/>
            <a:ext cx="2880000" cy="2880000"/>
          </a:xfrm>
          <a:prstGeom prst="rect">
            <a:avLst/>
          </a:prstGeom>
          <a:noFill/>
          <a:ln>
            <a:noFill/>
          </a:ln>
        </p:spPr>
      </p:pic>
      <p:pic>
        <p:nvPicPr>
          <p:cNvPr id="162" name="Google Shape;162;p31" title="0037_original.gif"/>
          <p:cNvPicPr preferRelativeResize="0"/>
          <p:nvPr/>
        </p:nvPicPr>
        <p:blipFill>
          <a:blip r:embed="rId4">
            <a:alphaModFix/>
          </a:blip>
          <a:stretch>
            <a:fillRect/>
          </a:stretch>
        </p:blipFill>
        <p:spPr>
          <a:xfrm>
            <a:off x="8736000" y="720000"/>
            <a:ext cx="2880000" cy="2880000"/>
          </a:xfrm>
          <a:prstGeom prst="rect">
            <a:avLst/>
          </a:prstGeom>
          <a:noFill/>
          <a:ln>
            <a:noFill/>
          </a:ln>
        </p:spPr>
      </p:pic>
      <p:pic>
        <p:nvPicPr>
          <p:cNvPr id="163" name="Google Shape;163;p31" title="0056_original.gif"/>
          <p:cNvPicPr preferRelativeResize="0"/>
          <p:nvPr/>
        </p:nvPicPr>
        <p:blipFill>
          <a:blip r:embed="rId5">
            <a:alphaModFix/>
          </a:blip>
          <a:stretch>
            <a:fillRect/>
          </a:stretch>
        </p:blipFill>
        <p:spPr>
          <a:xfrm>
            <a:off x="5760000" y="3696000"/>
            <a:ext cx="2880000" cy="2880000"/>
          </a:xfrm>
          <a:prstGeom prst="rect">
            <a:avLst/>
          </a:prstGeom>
          <a:noFill/>
          <a:ln>
            <a:noFill/>
          </a:ln>
        </p:spPr>
      </p:pic>
      <p:pic>
        <p:nvPicPr>
          <p:cNvPr id="164" name="Google Shape;164;p31" title="0071_original.gif"/>
          <p:cNvPicPr preferRelativeResize="0"/>
          <p:nvPr/>
        </p:nvPicPr>
        <p:blipFill>
          <a:blip r:embed="rId6">
            <a:alphaModFix/>
          </a:blip>
          <a:stretch>
            <a:fillRect/>
          </a:stretch>
        </p:blipFill>
        <p:spPr>
          <a:xfrm>
            <a:off x="8736000" y="3696000"/>
            <a:ext cx="2880000" cy="288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rmAutofit/>
          </a:bodyPr>
          <a:lstStyle/>
          <a:p>
            <a:r>
              <a:rPr lang="en-GB" dirty="0"/>
              <a:t>Compression Track</a:t>
            </a:r>
            <a:endParaRPr dirty="0"/>
          </a:p>
        </p:txBody>
      </p:sp>
      <p:sp>
        <p:nvSpPr>
          <p:cNvPr id="170" name="Google Shape;170;p3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body" idx="1"/>
          </p:nvPr>
        </p:nvSpPr>
        <p:spPr>
          <a:xfrm>
            <a:off x="415600" y="1695933"/>
            <a:ext cx="11462800" cy="4239200"/>
          </a:xfrm>
          <a:prstGeom prst="rect">
            <a:avLst/>
          </a:prstGeom>
        </p:spPr>
        <p:txBody>
          <a:bodyPr spcFirstLastPara="1" vert="horz" wrap="square" lIns="121900" tIns="121900" rIns="121900" bIns="121900" rtlCol="0" anchor="t" anchorCtr="0">
            <a:normAutofit/>
          </a:bodyPr>
          <a:lstStyle/>
          <a:p>
            <a:pPr marL="152396" indent="0">
              <a:buSzPts val="1800"/>
              <a:buNone/>
            </a:pPr>
            <a:r>
              <a:rPr lang="en-GB" sz="2400" b="1" dirty="0"/>
              <a:t>1. Compress videos 34x512x512 to discrete tokens 6x32x32</a:t>
            </a:r>
            <a:endParaRPr sz="2400" b="1" dirty="0"/>
          </a:p>
          <a:p>
            <a:pPr marL="0" indent="0">
              <a:spcBef>
                <a:spcPts val="1600"/>
              </a:spcBef>
              <a:buNone/>
            </a:pPr>
            <a:endParaRPr sz="2400" b="1" dirty="0"/>
          </a:p>
          <a:p>
            <a:pPr marL="0" indent="0">
              <a:spcBef>
                <a:spcPts val="1600"/>
              </a:spcBef>
              <a:buNone/>
            </a:pPr>
            <a:endParaRPr sz="2400" b="1" dirty="0"/>
          </a:p>
          <a:p>
            <a:pPr marL="0" indent="0">
              <a:spcBef>
                <a:spcPts val="1600"/>
              </a:spcBef>
              <a:buNone/>
            </a:pPr>
            <a:endParaRPr sz="2400" b="1" dirty="0"/>
          </a:p>
          <a:p>
            <a:pPr marL="152396" indent="0">
              <a:spcBef>
                <a:spcPts val="1600"/>
              </a:spcBef>
              <a:buSzPts val="1800"/>
              <a:buNone/>
            </a:pPr>
            <a:r>
              <a:rPr lang="en-GB" sz="2400" b="1" dirty="0"/>
              <a:t>2. World modelling in discrete latent space</a:t>
            </a:r>
            <a:endParaRPr sz="2400" b="1" dirty="0"/>
          </a:p>
        </p:txBody>
      </p:sp>
      <p:sp>
        <p:nvSpPr>
          <p:cNvPr id="176" name="Google Shape;176;p3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6</a:t>
            </a:fld>
            <a:endParaRPr/>
          </a:p>
        </p:txBody>
      </p:sp>
      <p:sp>
        <p:nvSpPr>
          <p:cNvPr id="177" name="Google Shape;177;p33"/>
          <p:cNvSpPr txBox="1">
            <a:spLocks noGrp="1"/>
          </p:cNvSpPr>
          <p:nvPr>
            <p:ph type="title"/>
          </p:nvPr>
        </p:nvSpPr>
        <p:spPr>
          <a:xfrm>
            <a:off x="415600" y="593367"/>
            <a:ext cx="8111200" cy="763600"/>
          </a:xfrm>
          <a:prstGeom prst="rect">
            <a:avLst/>
          </a:prstGeom>
        </p:spPr>
        <p:txBody>
          <a:bodyPr spcFirstLastPara="1" vert="horz" wrap="square" lIns="121900" tIns="121900" rIns="121900" bIns="121900" rtlCol="0" anchor="b" anchorCtr="0">
            <a:normAutofit/>
          </a:bodyPr>
          <a:lstStyle/>
          <a:p>
            <a:r>
              <a:rPr lang="en-GB"/>
              <a:t>Compression Task</a:t>
            </a:r>
            <a:endParaRPr/>
          </a:p>
        </p:txBody>
      </p:sp>
      <p:pic>
        <p:nvPicPr>
          <p:cNvPr id="178" name="Google Shape;178;p33"/>
          <p:cNvPicPr preferRelativeResize="0"/>
          <p:nvPr/>
        </p:nvPicPr>
        <p:blipFill>
          <a:blip r:embed="rId3">
            <a:alphaModFix/>
          </a:blip>
          <a:stretch>
            <a:fillRect/>
          </a:stretch>
        </p:blipFill>
        <p:spPr>
          <a:xfrm>
            <a:off x="1195100" y="2421717"/>
            <a:ext cx="7291499" cy="1696267"/>
          </a:xfrm>
          <a:prstGeom prst="rect">
            <a:avLst/>
          </a:prstGeom>
          <a:noFill/>
          <a:ln>
            <a:noFill/>
          </a:ln>
        </p:spPr>
      </p:pic>
      <p:grpSp>
        <p:nvGrpSpPr>
          <p:cNvPr id="179" name="Google Shape;179;p33"/>
          <p:cNvGrpSpPr/>
          <p:nvPr/>
        </p:nvGrpSpPr>
        <p:grpSpPr>
          <a:xfrm>
            <a:off x="323801" y="4836159"/>
            <a:ext cx="11785599" cy="3090912"/>
            <a:chOff x="242850" y="1704750"/>
            <a:chExt cx="8839199" cy="2318184"/>
          </a:xfrm>
        </p:grpSpPr>
        <p:pic>
          <p:nvPicPr>
            <p:cNvPr id="180" name="Google Shape;180;p33" descr="\text{Top-500-CE}(\text{target}, \text{pred})&#10;%dafa80f9-0987-47b1-8592-fc0af6668696"/>
            <p:cNvPicPr preferRelativeResize="0"/>
            <p:nvPr/>
          </p:nvPicPr>
          <p:blipFill>
            <a:blip r:embed="rId4">
              <a:alphaModFix/>
            </a:blip>
            <a:stretch>
              <a:fillRect/>
            </a:stretch>
          </p:blipFill>
          <p:spPr>
            <a:xfrm>
              <a:off x="5827443" y="3749634"/>
              <a:ext cx="3006376" cy="273300"/>
            </a:xfrm>
            <a:prstGeom prst="rect">
              <a:avLst/>
            </a:prstGeom>
            <a:noFill/>
            <a:ln>
              <a:noFill/>
            </a:ln>
          </p:spPr>
        </p:pic>
        <p:pic>
          <p:nvPicPr>
            <p:cNvPr id="181" name="Google Shape;181;p33" title="image_1.png"/>
            <p:cNvPicPr preferRelativeResize="0"/>
            <p:nvPr/>
          </p:nvPicPr>
          <p:blipFill rotWithShape="1">
            <a:blip r:embed="rId5">
              <a:alphaModFix/>
            </a:blip>
            <a:srcRect t="61124"/>
            <a:stretch/>
          </p:blipFill>
          <p:spPr>
            <a:xfrm>
              <a:off x="242850" y="1704750"/>
              <a:ext cx="8839199" cy="1444650"/>
            </a:xfrm>
            <a:prstGeom prst="rect">
              <a:avLst/>
            </a:prstGeom>
            <a:noFill/>
            <a:ln>
              <a:noFill/>
            </a:ln>
          </p:spPr>
        </p:pic>
      </p:grpSp>
      <p:sp>
        <p:nvSpPr>
          <p:cNvPr id="182" name="Google Shape;182;p33"/>
          <p:cNvSpPr txBox="1">
            <a:spLocks noGrp="1"/>
          </p:cNvSpPr>
          <p:nvPr>
            <p:ph type="body" idx="1"/>
          </p:nvPr>
        </p:nvSpPr>
        <p:spPr>
          <a:xfrm>
            <a:off x="8526800" y="2734200"/>
            <a:ext cx="2903200" cy="11208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GB" sz="1867" b="1"/>
              <a:t>Cosmos 8x16x16 tokenizer</a:t>
            </a:r>
            <a:endParaRPr sz="1867"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7</a:t>
            </a:fld>
            <a:endParaRPr/>
          </a:p>
        </p:txBody>
      </p:sp>
      <p:pic>
        <p:nvPicPr>
          <p:cNvPr id="188" name="Google Shape;188;p34" title="image_1.png"/>
          <p:cNvPicPr preferRelativeResize="0"/>
          <p:nvPr/>
        </p:nvPicPr>
        <p:blipFill rotWithShape="1">
          <a:blip r:embed="rId3">
            <a:alphaModFix/>
          </a:blip>
          <a:srcRect t="61124" r="77262"/>
          <a:stretch/>
        </p:blipFill>
        <p:spPr>
          <a:xfrm>
            <a:off x="323800" y="2273000"/>
            <a:ext cx="2679699" cy="1926200"/>
          </a:xfrm>
          <a:prstGeom prst="rect">
            <a:avLst/>
          </a:prstGeom>
          <a:noFill/>
          <a:ln>
            <a:noFill/>
          </a:ln>
        </p:spPr>
      </p:pic>
      <p:sp>
        <p:nvSpPr>
          <p:cNvPr id="189" name="Google Shape;189;p34"/>
          <p:cNvSpPr txBox="1"/>
          <p:nvPr/>
        </p:nvSpPr>
        <p:spPr>
          <a:xfrm>
            <a:off x="636400" y="4930920"/>
            <a:ext cx="3302400" cy="702000"/>
          </a:xfrm>
          <a:prstGeom prst="rect">
            <a:avLst/>
          </a:prstGeom>
          <a:noFill/>
          <a:ln>
            <a:noFill/>
          </a:ln>
        </p:spPr>
        <p:txBody>
          <a:bodyPr spcFirstLastPara="1" wrap="square" lIns="121900" tIns="121900" rIns="121900" bIns="121900" anchor="t" anchorCtr="0">
            <a:noAutofit/>
          </a:bodyPr>
          <a:lstStyle/>
          <a:p>
            <a:r>
              <a:rPr lang="en-GB" sz="1733" b="1" dirty="0">
                <a:solidFill>
                  <a:schemeClr val="accent5"/>
                </a:solidFill>
                <a:latin typeface="Inter"/>
                <a:ea typeface="Inter"/>
                <a:cs typeface="Inter"/>
                <a:sym typeface="Inter"/>
              </a:rPr>
              <a:t>Past tokens (3x32x32)</a:t>
            </a:r>
            <a:endParaRPr sz="1733" b="1" dirty="0">
              <a:solidFill>
                <a:schemeClr val="accent5"/>
              </a:solidFill>
              <a:latin typeface="Inter"/>
              <a:ea typeface="Inter"/>
              <a:cs typeface="Inter"/>
              <a:sym typeface="Inter"/>
            </a:endParaRPr>
          </a:p>
          <a:p>
            <a:pPr>
              <a:spcBef>
                <a:spcPts val="667"/>
              </a:spcBef>
              <a:spcAft>
                <a:spcPts val="667"/>
              </a:spcAft>
            </a:pPr>
            <a:r>
              <a:rPr lang="en-GB" sz="1733" b="1" dirty="0">
                <a:solidFill>
                  <a:srgbClr val="FF0000"/>
                </a:solidFill>
                <a:latin typeface="Inter"/>
                <a:ea typeface="Inter"/>
                <a:cs typeface="Inter"/>
                <a:sym typeface="Inter"/>
              </a:rPr>
              <a:t>Robot actions (34x25)</a:t>
            </a:r>
            <a:endParaRPr sz="2400" dirty="0">
              <a:solidFill>
                <a:srgbClr val="434343"/>
              </a:solidFill>
              <a:latin typeface="Inter"/>
              <a:ea typeface="Inter"/>
              <a:cs typeface="Inter"/>
              <a:sym typeface="Inter"/>
            </a:endParaRPr>
          </a:p>
        </p:txBody>
      </p:sp>
      <p:sp>
        <p:nvSpPr>
          <p:cNvPr id="190" name="Google Shape;190;p34"/>
          <p:cNvSpPr txBox="1">
            <a:spLocks noGrp="1"/>
          </p:cNvSpPr>
          <p:nvPr>
            <p:ph type="title"/>
          </p:nvPr>
        </p:nvSpPr>
        <p:spPr>
          <a:xfrm>
            <a:off x="415600" y="593367"/>
            <a:ext cx="8111200" cy="763600"/>
          </a:xfrm>
          <a:prstGeom prst="rect">
            <a:avLst/>
          </a:prstGeom>
        </p:spPr>
        <p:txBody>
          <a:bodyPr spcFirstLastPara="1" vert="horz" wrap="square" lIns="121900" tIns="121900" rIns="121900" bIns="121900" rtlCol="0" anchor="b" anchorCtr="0">
            <a:normAutofit/>
          </a:bodyPr>
          <a:lstStyle/>
          <a:p>
            <a:r>
              <a:rPr lang="en-GB"/>
              <a:t>Compression Task</a:t>
            </a:r>
            <a:endParaRPr/>
          </a:p>
        </p:txBody>
      </p:sp>
      <p:grpSp>
        <p:nvGrpSpPr>
          <p:cNvPr id="191" name="Google Shape;191;p34"/>
          <p:cNvGrpSpPr/>
          <p:nvPr/>
        </p:nvGrpSpPr>
        <p:grpSpPr>
          <a:xfrm>
            <a:off x="323800" y="2273001"/>
            <a:ext cx="6833640" cy="3182700"/>
            <a:chOff x="242850" y="1704750"/>
            <a:chExt cx="5125230" cy="2387025"/>
          </a:xfrm>
        </p:grpSpPr>
        <p:sp>
          <p:nvSpPr>
            <p:cNvPr id="192" name="Google Shape;192;p34"/>
            <p:cNvSpPr txBox="1"/>
            <p:nvPr/>
          </p:nvSpPr>
          <p:spPr>
            <a:xfrm>
              <a:off x="2891280" y="3698175"/>
              <a:ext cx="2476800" cy="393600"/>
            </a:xfrm>
            <a:prstGeom prst="rect">
              <a:avLst/>
            </a:prstGeom>
            <a:noFill/>
            <a:ln>
              <a:noFill/>
            </a:ln>
          </p:spPr>
          <p:txBody>
            <a:bodyPr spcFirstLastPara="1" wrap="square" lIns="121900" tIns="121900" rIns="121900" bIns="121900" anchor="t" anchorCtr="0">
              <a:noAutofit/>
            </a:bodyPr>
            <a:lstStyle/>
            <a:p>
              <a:pPr>
                <a:spcAft>
                  <a:spcPts val="667"/>
                </a:spcAft>
              </a:pPr>
              <a:r>
                <a:rPr lang="en-GB" sz="1733" b="1">
                  <a:solidFill>
                    <a:schemeClr val="accent5"/>
                  </a:solidFill>
                  <a:latin typeface="Inter"/>
                  <a:ea typeface="Inter"/>
                  <a:cs typeface="Inter"/>
                  <a:sym typeface="Inter"/>
                </a:rPr>
                <a:t>Future tokens (3x32x32)</a:t>
              </a:r>
              <a:r>
                <a:rPr lang="en-GB" sz="1733">
                  <a:solidFill>
                    <a:schemeClr val="accent5"/>
                  </a:solidFill>
                  <a:latin typeface="Inter"/>
                  <a:ea typeface="Inter"/>
                  <a:cs typeface="Inter"/>
                  <a:sym typeface="Inter"/>
                </a:rPr>
                <a:t> </a:t>
              </a:r>
              <a:endParaRPr sz="2400">
                <a:solidFill>
                  <a:srgbClr val="434343"/>
                </a:solidFill>
                <a:latin typeface="Inter"/>
                <a:ea typeface="Inter"/>
                <a:cs typeface="Inter"/>
                <a:sym typeface="Inter"/>
              </a:endParaRPr>
            </a:p>
          </p:txBody>
        </p:sp>
        <p:pic>
          <p:nvPicPr>
            <p:cNvPr id="193" name="Google Shape;193;p34" title="image_1.png"/>
            <p:cNvPicPr preferRelativeResize="0"/>
            <p:nvPr/>
          </p:nvPicPr>
          <p:blipFill rotWithShape="1">
            <a:blip r:embed="rId3">
              <a:alphaModFix/>
            </a:blip>
            <a:srcRect t="61124" r="44134"/>
            <a:stretch/>
          </p:blipFill>
          <p:spPr>
            <a:xfrm>
              <a:off x="242850" y="1704750"/>
              <a:ext cx="4938199" cy="1444650"/>
            </a:xfrm>
            <a:prstGeom prst="rect">
              <a:avLst/>
            </a:prstGeom>
            <a:noFill/>
            <a:ln>
              <a:noFill/>
            </a:ln>
          </p:spPr>
        </p:pic>
      </p:grpSp>
      <p:grpSp>
        <p:nvGrpSpPr>
          <p:cNvPr id="194" name="Google Shape;194;p34"/>
          <p:cNvGrpSpPr/>
          <p:nvPr/>
        </p:nvGrpSpPr>
        <p:grpSpPr>
          <a:xfrm>
            <a:off x="323801" y="2273000"/>
            <a:ext cx="11785599" cy="3090912"/>
            <a:chOff x="242850" y="1704750"/>
            <a:chExt cx="8839199" cy="2318184"/>
          </a:xfrm>
        </p:grpSpPr>
        <p:pic>
          <p:nvPicPr>
            <p:cNvPr id="195" name="Google Shape;195;p34" descr="\text{Top-500-CE}(\text{target}, \text{pred})&#10;%dafa80f9-0987-47b1-8592-fc0af6668696"/>
            <p:cNvPicPr preferRelativeResize="0"/>
            <p:nvPr/>
          </p:nvPicPr>
          <p:blipFill>
            <a:blip r:embed="rId4">
              <a:alphaModFix/>
            </a:blip>
            <a:stretch>
              <a:fillRect/>
            </a:stretch>
          </p:blipFill>
          <p:spPr>
            <a:xfrm>
              <a:off x="5827443" y="3749634"/>
              <a:ext cx="3006376" cy="273300"/>
            </a:xfrm>
            <a:prstGeom prst="rect">
              <a:avLst/>
            </a:prstGeom>
            <a:noFill/>
            <a:ln>
              <a:noFill/>
            </a:ln>
          </p:spPr>
        </p:pic>
        <p:pic>
          <p:nvPicPr>
            <p:cNvPr id="196" name="Google Shape;196;p34" title="image_1.png"/>
            <p:cNvPicPr preferRelativeResize="0"/>
            <p:nvPr/>
          </p:nvPicPr>
          <p:blipFill rotWithShape="1">
            <a:blip r:embed="rId3">
              <a:alphaModFix/>
            </a:blip>
            <a:srcRect t="61124"/>
            <a:stretch/>
          </p:blipFill>
          <p:spPr>
            <a:xfrm>
              <a:off x="242850" y="1704750"/>
              <a:ext cx="8839199" cy="1444650"/>
            </a:xfrm>
            <a:prstGeom prst="rect">
              <a:avLst/>
            </a:prstGeom>
            <a:noFill/>
            <a:ln>
              <a:noFill/>
            </a:ln>
          </p:spPr>
        </p:pic>
      </p:grpSp>
      <p:sp>
        <p:nvSpPr>
          <p:cNvPr id="3" name="Rectangle 2">
            <a:extLst>
              <a:ext uri="{FF2B5EF4-FFF2-40B4-BE49-F238E27FC236}">
                <a16:creationId xmlns:a16="http://schemas.microsoft.com/office/drawing/2014/main" id="{E6BB5AE7-FEE4-D6CC-3142-F2B988C05177}"/>
              </a:ext>
            </a:extLst>
          </p:cNvPr>
          <p:cNvSpPr/>
          <p:nvPr/>
        </p:nvSpPr>
        <p:spPr>
          <a:xfrm>
            <a:off x="506891" y="3693961"/>
            <a:ext cx="2507272" cy="5040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9;p34">
            <a:extLst>
              <a:ext uri="{FF2B5EF4-FFF2-40B4-BE49-F238E27FC236}">
                <a16:creationId xmlns:a16="http://schemas.microsoft.com/office/drawing/2014/main" id="{9708B032-38EF-369C-9FBC-FB11F8C1C31E}"/>
              </a:ext>
            </a:extLst>
          </p:cNvPr>
          <p:cNvSpPr txBox="1"/>
          <p:nvPr/>
        </p:nvSpPr>
        <p:spPr>
          <a:xfrm>
            <a:off x="623392" y="3789040"/>
            <a:ext cx="3302400" cy="702000"/>
          </a:xfrm>
          <a:prstGeom prst="rect">
            <a:avLst/>
          </a:prstGeom>
          <a:noFill/>
          <a:ln>
            <a:noFill/>
          </a:ln>
        </p:spPr>
        <p:txBody>
          <a:bodyPr spcFirstLastPara="1" wrap="square" lIns="121900" tIns="121900" rIns="121900" bIns="121900" anchor="t" anchorCtr="0">
            <a:noAutofit/>
          </a:bodyPr>
          <a:lstStyle/>
          <a:p>
            <a:r>
              <a:rPr lang="en-GB" sz="2400" b="1" dirty="0">
                <a:solidFill>
                  <a:srgbClr val="227182"/>
                </a:solidFill>
                <a:latin typeface="LMSans17" panose="02000503020200000003" pitchFamily="2" charset="77"/>
                <a:ea typeface="Inter"/>
                <a:cs typeface="LMSans17" panose="02000503020200000003" pitchFamily="2" charset="77"/>
                <a:sym typeface="Inter"/>
              </a:rPr>
              <a:t>Context</a:t>
            </a:r>
            <a:r>
              <a:rPr lang="en-GB" sz="2400" b="1" dirty="0">
                <a:solidFill>
                  <a:srgbClr val="FF0000"/>
                </a:solidFill>
                <a:latin typeface="LMSans17" panose="02000503020200000003" pitchFamily="2" charset="77"/>
                <a:ea typeface="Inter"/>
                <a:cs typeface="LMSans17" panose="02000503020200000003" pitchFamily="2" charset="77"/>
                <a:sym typeface="Inter"/>
              </a:rPr>
              <a:t> </a:t>
            </a:r>
            <a:r>
              <a:rPr lang="en-GB" sz="2400" b="1" dirty="0">
                <a:latin typeface="LMSans17" panose="02000503020200000003" pitchFamily="2" charset="77"/>
                <a:ea typeface="Inter"/>
                <a:cs typeface="LMSans17" panose="02000503020200000003" pitchFamily="2" charset="77"/>
                <a:sym typeface="Inter"/>
              </a:rPr>
              <a:t>+</a:t>
            </a:r>
            <a:r>
              <a:rPr lang="en-GB" sz="2400" b="1" dirty="0">
                <a:solidFill>
                  <a:srgbClr val="FF0000"/>
                </a:solidFill>
                <a:latin typeface="LMSans17" panose="02000503020200000003" pitchFamily="2" charset="77"/>
                <a:ea typeface="Inter"/>
                <a:cs typeface="LMSans17" panose="02000503020200000003" pitchFamily="2" charset="77"/>
                <a:sym typeface="Inter"/>
              </a:rPr>
              <a:t> Actions</a:t>
            </a:r>
            <a:endParaRPr sz="2400" dirty="0">
              <a:solidFill>
                <a:srgbClr val="FF0000"/>
              </a:solidFill>
              <a:latin typeface="LMSans17" panose="02000503020200000003" pitchFamily="2" charset="77"/>
              <a:ea typeface="Inter"/>
              <a:cs typeface="LMSans17" panose="02000503020200000003" pitchFamily="2" charset="77"/>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p:nvPr/>
        </p:nvSpPr>
        <p:spPr>
          <a:xfrm>
            <a:off x="3708400" y="3135100"/>
            <a:ext cx="5734800" cy="1149200"/>
          </a:xfrm>
          <a:prstGeom prst="roundRect">
            <a:avLst>
              <a:gd name="adj" fmla="val 16667"/>
            </a:avLst>
          </a:prstGeom>
          <a:solidFill>
            <a:srgbClr val="24586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GB" sz="2400" b="1">
                <a:solidFill>
                  <a:schemeClr val="lt1"/>
                </a:solidFill>
                <a:latin typeface="Inter"/>
                <a:ea typeface="Inter"/>
                <a:cs typeface="Inter"/>
                <a:sym typeface="Inter"/>
              </a:rPr>
              <a:t>Spatio-temporal Transformer</a:t>
            </a:r>
            <a:endParaRPr sz="2400" b="1">
              <a:solidFill>
                <a:schemeClr val="lt1"/>
              </a:solidFill>
              <a:latin typeface="Inter"/>
              <a:ea typeface="Inter"/>
              <a:cs typeface="Inter"/>
              <a:sym typeface="Inter"/>
            </a:endParaRPr>
          </a:p>
        </p:txBody>
      </p:sp>
      <p:sp>
        <p:nvSpPr>
          <p:cNvPr id="202" name="Google Shape;202;p3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8</a:t>
            </a:fld>
            <a:endParaRPr/>
          </a:p>
        </p:txBody>
      </p:sp>
      <p:sp>
        <p:nvSpPr>
          <p:cNvPr id="203" name="Google Shape;203;p35"/>
          <p:cNvSpPr txBox="1"/>
          <p:nvPr/>
        </p:nvSpPr>
        <p:spPr>
          <a:xfrm>
            <a:off x="2905725" y="4587367"/>
            <a:ext cx="1226000" cy="649200"/>
          </a:xfrm>
          <a:prstGeom prst="rect">
            <a:avLst/>
          </a:prstGeom>
          <a:noFill/>
          <a:ln>
            <a:noFill/>
          </a:ln>
        </p:spPr>
        <p:txBody>
          <a:bodyPr spcFirstLastPara="1" wrap="square" lIns="121900" tIns="121900" rIns="121900" bIns="121900" anchor="t" anchorCtr="0">
            <a:noAutofit/>
          </a:bodyPr>
          <a:lstStyle/>
          <a:p>
            <a:r>
              <a:rPr lang="en-GB" sz="2933">
                <a:solidFill>
                  <a:srgbClr val="434343"/>
                </a:solidFill>
                <a:latin typeface="Calibri"/>
                <a:ea typeface="Calibri"/>
                <a:cs typeface="Calibri"/>
                <a:sym typeface="Calibri"/>
              </a:rPr>
              <a:t>32x32</a:t>
            </a:r>
            <a:endParaRPr sz="2933">
              <a:solidFill>
                <a:srgbClr val="434343"/>
              </a:solidFill>
              <a:latin typeface="Calibri"/>
              <a:ea typeface="Calibri"/>
              <a:cs typeface="Calibri"/>
              <a:sym typeface="Calibri"/>
            </a:endParaRPr>
          </a:p>
        </p:txBody>
      </p:sp>
      <p:grpSp>
        <p:nvGrpSpPr>
          <p:cNvPr id="204" name="Google Shape;204;p35"/>
          <p:cNvGrpSpPr/>
          <p:nvPr/>
        </p:nvGrpSpPr>
        <p:grpSpPr>
          <a:xfrm>
            <a:off x="4071326" y="4506756"/>
            <a:ext cx="882965" cy="882965"/>
            <a:chOff x="1605650" y="1551225"/>
            <a:chExt cx="887700" cy="887700"/>
          </a:xfrm>
        </p:grpSpPr>
        <p:sp>
          <p:nvSpPr>
            <p:cNvPr id="205" name="Google Shape;205;p35"/>
            <p:cNvSpPr/>
            <p:nvPr/>
          </p:nvSpPr>
          <p:spPr>
            <a:xfrm>
              <a:off x="16056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06" name="Google Shape;206;p35"/>
            <p:cNvSpPr/>
            <p:nvPr/>
          </p:nvSpPr>
          <p:spPr>
            <a:xfrm>
              <a:off x="16056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07" name="Google Shape;207;p35"/>
            <p:cNvSpPr/>
            <p:nvPr/>
          </p:nvSpPr>
          <p:spPr>
            <a:xfrm>
              <a:off x="16056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08" name="Google Shape;208;p35"/>
            <p:cNvSpPr/>
            <p:nvPr/>
          </p:nvSpPr>
          <p:spPr>
            <a:xfrm>
              <a:off x="19104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09" name="Google Shape;209;p35"/>
            <p:cNvSpPr/>
            <p:nvPr/>
          </p:nvSpPr>
          <p:spPr>
            <a:xfrm>
              <a:off x="19104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10" name="Google Shape;210;p35"/>
            <p:cNvSpPr/>
            <p:nvPr/>
          </p:nvSpPr>
          <p:spPr>
            <a:xfrm>
              <a:off x="19104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11" name="Google Shape;211;p35"/>
            <p:cNvSpPr/>
            <p:nvPr/>
          </p:nvSpPr>
          <p:spPr>
            <a:xfrm>
              <a:off x="22152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12" name="Google Shape;212;p35"/>
            <p:cNvSpPr/>
            <p:nvPr/>
          </p:nvSpPr>
          <p:spPr>
            <a:xfrm>
              <a:off x="22152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13" name="Google Shape;213;p35"/>
            <p:cNvSpPr/>
            <p:nvPr/>
          </p:nvSpPr>
          <p:spPr>
            <a:xfrm>
              <a:off x="22152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grpSp>
      <p:grpSp>
        <p:nvGrpSpPr>
          <p:cNvPr id="214" name="Google Shape;214;p35"/>
          <p:cNvGrpSpPr/>
          <p:nvPr/>
        </p:nvGrpSpPr>
        <p:grpSpPr>
          <a:xfrm>
            <a:off x="4510008" y="4282756"/>
            <a:ext cx="2034800" cy="224000"/>
            <a:chOff x="1553706" y="3059667"/>
            <a:chExt cx="1526100" cy="168000"/>
          </a:xfrm>
        </p:grpSpPr>
        <p:cxnSp>
          <p:nvCxnSpPr>
            <p:cNvPr id="215" name="Google Shape;215;p35"/>
            <p:cNvCxnSpPr/>
            <p:nvPr/>
          </p:nvCxnSpPr>
          <p:spPr>
            <a:xfrm rot="10800000">
              <a:off x="1553706" y="3059667"/>
              <a:ext cx="2100" cy="168000"/>
            </a:xfrm>
            <a:prstGeom prst="straightConnector1">
              <a:avLst/>
            </a:prstGeom>
            <a:noFill/>
            <a:ln w="9525" cap="flat" cmpd="sng">
              <a:solidFill>
                <a:schemeClr val="dk2"/>
              </a:solidFill>
              <a:prstDash val="solid"/>
              <a:round/>
              <a:headEnd type="none" w="med" len="med"/>
              <a:tailEnd type="triangle" w="med" len="med"/>
            </a:ln>
          </p:spPr>
        </p:cxnSp>
        <p:cxnSp>
          <p:nvCxnSpPr>
            <p:cNvPr id="216" name="Google Shape;216;p35"/>
            <p:cNvCxnSpPr/>
            <p:nvPr/>
          </p:nvCxnSpPr>
          <p:spPr>
            <a:xfrm rot="10800000">
              <a:off x="2315706" y="3059667"/>
              <a:ext cx="2100" cy="168000"/>
            </a:xfrm>
            <a:prstGeom prst="straightConnector1">
              <a:avLst/>
            </a:prstGeom>
            <a:noFill/>
            <a:ln w="9525" cap="flat" cmpd="sng">
              <a:solidFill>
                <a:schemeClr val="dk2"/>
              </a:solidFill>
              <a:prstDash val="solid"/>
              <a:round/>
              <a:headEnd type="none" w="med" len="med"/>
              <a:tailEnd type="triangle" w="med" len="med"/>
            </a:ln>
          </p:spPr>
        </p:cxnSp>
        <p:cxnSp>
          <p:nvCxnSpPr>
            <p:cNvPr id="217" name="Google Shape;217;p35"/>
            <p:cNvCxnSpPr/>
            <p:nvPr/>
          </p:nvCxnSpPr>
          <p:spPr>
            <a:xfrm rot="10800000">
              <a:off x="3077706" y="3059667"/>
              <a:ext cx="2100" cy="168000"/>
            </a:xfrm>
            <a:prstGeom prst="straightConnector1">
              <a:avLst/>
            </a:prstGeom>
            <a:noFill/>
            <a:ln w="9525" cap="flat" cmpd="sng">
              <a:solidFill>
                <a:schemeClr val="dk2"/>
              </a:solidFill>
              <a:prstDash val="solid"/>
              <a:round/>
              <a:headEnd type="none" w="med" len="med"/>
              <a:tailEnd type="triangle" w="med" len="med"/>
            </a:ln>
          </p:spPr>
        </p:cxnSp>
      </p:grpSp>
      <p:grpSp>
        <p:nvGrpSpPr>
          <p:cNvPr id="218" name="Google Shape;218;p35"/>
          <p:cNvGrpSpPr/>
          <p:nvPr/>
        </p:nvGrpSpPr>
        <p:grpSpPr>
          <a:xfrm>
            <a:off x="4070982" y="4506756"/>
            <a:ext cx="2927225" cy="1937877"/>
            <a:chOff x="1224436" y="3227667"/>
            <a:chExt cx="2195419" cy="1453408"/>
          </a:xfrm>
        </p:grpSpPr>
        <p:sp>
          <p:nvSpPr>
            <p:cNvPr id="219" name="Google Shape;219;p35"/>
            <p:cNvSpPr txBox="1"/>
            <p:nvPr/>
          </p:nvSpPr>
          <p:spPr>
            <a:xfrm>
              <a:off x="1878050" y="4124575"/>
              <a:ext cx="919500" cy="556500"/>
            </a:xfrm>
            <a:prstGeom prst="rect">
              <a:avLst/>
            </a:prstGeom>
            <a:noFill/>
            <a:ln>
              <a:noFill/>
            </a:ln>
          </p:spPr>
          <p:txBody>
            <a:bodyPr spcFirstLastPara="1" wrap="square" lIns="121900" tIns="121900" rIns="121900" bIns="121900" anchor="t" anchorCtr="0">
              <a:noAutofit/>
            </a:bodyPr>
            <a:lstStyle/>
            <a:p>
              <a:pPr algn="ctr"/>
              <a:r>
                <a:rPr lang="en-GB" sz="2933">
                  <a:solidFill>
                    <a:srgbClr val="434343"/>
                  </a:solidFill>
                  <a:latin typeface="Calibri"/>
                  <a:ea typeface="Calibri"/>
                  <a:cs typeface="Calibri"/>
                  <a:sym typeface="Calibri"/>
                </a:rPr>
                <a:t>T=0:2</a:t>
              </a:r>
              <a:endParaRPr sz="2933">
                <a:solidFill>
                  <a:srgbClr val="434343"/>
                </a:solidFill>
                <a:latin typeface="Calibri"/>
                <a:ea typeface="Calibri"/>
                <a:cs typeface="Calibri"/>
                <a:sym typeface="Calibri"/>
              </a:endParaRPr>
            </a:p>
          </p:txBody>
        </p:sp>
        <p:grpSp>
          <p:nvGrpSpPr>
            <p:cNvPr id="220" name="Google Shape;220;p35"/>
            <p:cNvGrpSpPr/>
            <p:nvPr/>
          </p:nvGrpSpPr>
          <p:grpSpPr>
            <a:xfrm rot="5400000">
              <a:off x="2183070" y="3040680"/>
              <a:ext cx="278150" cy="2195419"/>
              <a:chOff x="358134" y="1704716"/>
              <a:chExt cx="278150" cy="4567130"/>
            </a:xfrm>
          </p:grpSpPr>
          <p:cxnSp>
            <p:nvCxnSpPr>
              <p:cNvPr id="221" name="Google Shape;221;p35"/>
              <p:cNvCxnSpPr/>
              <p:nvPr/>
            </p:nvCxnSpPr>
            <p:spPr>
              <a:xfrm>
                <a:off x="497025" y="1713425"/>
                <a:ext cx="0" cy="4550100"/>
              </a:xfrm>
              <a:prstGeom prst="straightConnector1">
                <a:avLst/>
              </a:prstGeom>
              <a:noFill/>
              <a:ln w="19050" cap="flat" cmpd="sng">
                <a:solidFill>
                  <a:srgbClr val="000000"/>
                </a:solidFill>
                <a:prstDash val="solid"/>
                <a:round/>
                <a:headEnd type="none" w="med" len="med"/>
                <a:tailEnd type="none" w="med" len="med"/>
              </a:ln>
            </p:spPr>
          </p:cxnSp>
          <p:cxnSp>
            <p:nvCxnSpPr>
              <p:cNvPr id="222" name="Google Shape;222;p35"/>
              <p:cNvCxnSpPr/>
              <p:nvPr/>
            </p:nvCxnSpPr>
            <p:spPr>
              <a:xfrm>
                <a:off x="358484" y="1704716"/>
                <a:ext cx="277800" cy="0"/>
              </a:xfrm>
              <a:prstGeom prst="straightConnector1">
                <a:avLst/>
              </a:prstGeom>
              <a:noFill/>
              <a:ln w="19050" cap="flat" cmpd="sng">
                <a:solidFill>
                  <a:srgbClr val="000000"/>
                </a:solidFill>
                <a:prstDash val="solid"/>
                <a:round/>
                <a:headEnd type="none" w="med" len="med"/>
                <a:tailEnd type="none" w="med" len="med"/>
              </a:ln>
            </p:spPr>
          </p:cxnSp>
          <p:cxnSp>
            <p:nvCxnSpPr>
              <p:cNvPr id="223" name="Google Shape;223;p35"/>
              <p:cNvCxnSpPr/>
              <p:nvPr/>
            </p:nvCxnSpPr>
            <p:spPr>
              <a:xfrm>
                <a:off x="358134" y="6271845"/>
                <a:ext cx="277800" cy="0"/>
              </a:xfrm>
              <a:prstGeom prst="straightConnector1">
                <a:avLst/>
              </a:prstGeom>
              <a:noFill/>
              <a:ln w="19050" cap="flat" cmpd="sng">
                <a:solidFill>
                  <a:srgbClr val="000000"/>
                </a:solidFill>
                <a:prstDash val="solid"/>
                <a:round/>
                <a:headEnd type="none" w="med" len="med"/>
                <a:tailEnd type="none" w="med" len="med"/>
              </a:ln>
            </p:spPr>
          </p:cxnSp>
        </p:grpSp>
        <p:grpSp>
          <p:nvGrpSpPr>
            <p:cNvPr id="224" name="Google Shape;224;p35"/>
            <p:cNvGrpSpPr/>
            <p:nvPr/>
          </p:nvGrpSpPr>
          <p:grpSpPr>
            <a:xfrm>
              <a:off x="1986694" y="3227667"/>
              <a:ext cx="662224" cy="662224"/>
              <a:chOff x="1605650" y="1551225"/>
              <a:chExt cx="887700" cy="887700"/>
            </a:xfrm>
          </p:grpSpPr>
          <p:sp>
            <p:nvSpPr>
              <p:cNvPr id="225" name="Google Shape;225;p35"/>
              <p:cNvSpPr/>
              <p:nvPr/>
            </p:nvSpPr>
            <p:spPr>
              <a:xfrm>
                <a:off x="16056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26" name="Google Shape;226;p35"/>
              <p:cNvSpPr/>
              <p:nvPr/>
            </p:nvSpPr>
            <p:spPr>
              <a:xfrm>
                <a:off x="16056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27" name="Google Shape;227;p35"/>
              <p:cNvSpPr/>
              <p:nvPr/>
            </p:nvSpPr>
            <p:spPr>
              <a:xfrm>
                <a:off x="16056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28" name="Google Shape;228;p35"/>
              <p:cNvSpPr/>
              <p:nvPr/>
            </p:nvSpPr>
            <p:spPr>
              <a:xfrm>
                <a:off x="19104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29" name="Google Shape;229;p35"/>
              <p:cNvSpPr/>
              <p:nvPr/>
            </p:nvSpPr>
            <p:spPr>
              <a:xfrm>
                <a:off x="19104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0" name="Google Shape;230;p35"/>
              <p:cNvSpPr/>
              <p:nvPr/>
            </p:nvSpPr>
            <p:spPr>
              <a:xfrm>
                <a:off x="19104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1" name="Google Shape;231;p35"/>
              <p:cNvSpPr/>
              <p:nvPr/>
            </p:nvSpPr>
            <p:spPr>
              <a:xfrm>
                <a:off x="22152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2" name="Google Shape;232;p35"/>
              <p:cNvSpPr/>
              <p:nvPr/>
            </p:nvSpPr>
            <p:spPr>
              <a:xfrm>
                <a:off x="22152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3" name="Google Shape;233;p35"/>
              <p:cNvSpPr/>
              <p:nvPr/>
            </p:nvSpPr>
            <p:spPr>
              <a:xfrm>
                <a:off x="22152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grpSp>
        <p:grpSp>
          <p:nvGrpSpPr>
            <p:cNvPr id="234" name="Google Shape;234;p35"/>
            <p:cNvGrpSpPr/>
            <p:nvPr/>
          </p:nvGrpSpPr>
          <p:grpSpPr>
            <a:xfrm>
              <a:off x="2748694" y="3227667"/>
              <a:ext cx="662224" cy="662224"/>
              <a:chOff x="1605650" y="1551225"/>
              <a:chExt cx="887700" cy="887700"/>
            </a:xfrm>
          </p:grpSpPr>
          <p:sp>
            <p:nvSpPr>
              <p:cNvPr id="235" name="Google Shape;235;p35"/>
              <p:cNvSpPr/>
              <p:nvPr/>
            </p:nvSpPr>
            <p:spPr>
              <a:xfrm>
                <a:off x="16056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6" name="Google Shape;236;p35"/>
              <p:cNvSpPr/>
              <p:nvPr/>
            </p:nvSpPr>
            <p:spPr>
              <a:xfrm>
                <a:off x="16056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7" name="Google Shape;237;p35"/>
              <p:cNvSpPr/>
              <p:nvPr/>
            </p:nvSpPr>
            <p:spPr>
              <a:xfrm>
                <a:off x="16056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8" name="Google Shape;238;p35"/>
              <p:cNvSpPr/>
              <p:nvPr/>
            </p:nvSpPr>
            <p:spPr>
              <a:xfrm>
                <a:off x="19104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39" name="Google Shape;239;p35"/>
              <p:cNvSpPr/>
              <p:nvPr/>
            </p:nvSpPr>
            <p:spPr>
              <a:xfrm>
                <a:off x="19104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40" name="Google Shape;240;p35"/>
              <p:cNvSpPr/>
              <p:nvPr/>
            </p:nvSpPr>
            <p:spPr>
              <a:xfrm>
                <a:off x="19104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41" name="Google Shape;241;p35"/>
              <p:cNvSpPr/>
              <p:nvPr/>
            </p:nvSpPr>
            <p:spPr>
              <a:xfrm>
                <a:off x="22152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42" name="Google Shape;242;p35"/>
              <p:cNvSpPr/>
              <p:nvPr/>
            </p:nvSpPr>
            <p:spPr>
              <a:xfrm>
                <a:off x="22152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43" name="Google Shape;243;p35"/>
              <p:cNvSpPr/>
              <p:nvPr/>
            </p:nvSpPr>
            <p:spPr>
              <a:xfrm>
                <a:off x="22152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grpSp>
      </p:grpSp>
      <p:grpSp>
        <p:nvGrpSpPr>
          <p:cNvPr id="244" name="Google Shape;244;p35"/>
          <p:cNvGrpSpPr/>
          <p:nvPr/>
        </p:nvGrpSpPr>
        <p:grpSpPr>
          <a:xfrm>
            <a:off x="1463833" y="3137180"/>
            <a:ext cx="2244392" cy="1136400"/>
            <a:chOff x="1097875" y="2352885"/>
            <a:chExt cx="1683294" cy="852300"/>
          </a:xfrm>
        </p:grpSpPr>
        <p:sp>
          <p:nvSpPr>
            <p:cNvPr id="245" name="Google Shape;245;p35"/>
            <p:cNvSpPr/>
            <p:nvPr/>
          </p:nvSpPr>
          <p:spPr>
            <a:xfrm>
              <a:off x="1097875" y="2352885"/>
              <a:ext cx="1346400" cy="852300"/>
            </a:xfrm>
            <a:prstGeom prst="roundRect">
              <a:avLst>
                <a:gd name="adj" fmla="val 2870"/>
              </a:avLst>
            </a:prstGeom>
            <a:solidFill>
              <a:srgbClr val="CFE2F2"/>
            </a:solidFill>
            <a:ln w="22075" cap="flat" cmpd="sng">
              <a:solidFill>
                <a:srgbClr val="6C8EBF"/>
              </a:solidFill>
              <a:prstDash val="solid"/>
              <a:round/>
              <a:headEnd type="none" w="sm" len="sm"/>
              <a:tailEnd type="none" w="sm" len="sm"/>
            </a:ln>
          </p:spPr>
          <p:txBody>
            <a:bodyPr spcFirstLastPara="1" wrap="square" lIns="40300" tIns="40300" rIns="40300" bIns="40300" anchor="ctr" anchorCtr="0">
              <a:noAutofit/>
            </a:bodyPr>
            <a:lstStyle/>
            <a:p>
              <a:pPr algn="ctr"/>
              <a:endParaRPr sz="616"/>
            </a:p>
          </p:txBody>
        </p:sp>
        <p:sp>
          <p:nvSpPr>
            <p:cNvPr id="246" name="Google Shape;246;p35"/>
            <p:cNvSpPr/>
            <p:nvPr/>
          </p:nvSpPr>
          <p:spPr>
            <a:xfrm>
              <a:off x="1633069" y="2528236"/>
              <a:ext cx="860100" cy="501600"/>
            </a:xfrm>
            <a:prstGeom prst="roundRect">
              <a:avLst>
                <a:gd name="adj" fmla="val 16667"/>
              </a:avLst>
            </a:prstGeom>
            <a:noFill/>
            <a:ln>
              <a:noFill/>
            </a:ln>
          </p:spPr>
          <p:txBody>
            <a:bodyPr spcFirstLastPara="1" wrap="square" lIns="40300" tIns="40300" rIns="40300" bIns="40300" anchor="ctr" anchorCtr="0">
              <a:noAutofit/>
            </a:bodyPr>
            <a:lstStyle/>
            <a:p>
              <a:pPr algn="ctr"/>
              <a:r>
                <a:rPr lang="en-GB" sz="2481">
                  <a:solidFill>
                    <a:srgbClr val="434343"/>
                  </a:solidFill>
                  <a:latin typeface="Calibri"/>
                  <a:ea typeface="Calibri"/>
                  <a:cs typeface="Calibri"/>
                  <a:sym typeface="Calibri"/>
                </a:rPr>
                <a:t>Robot Actions</a:t>
              </a:r>
              <a:endParaRPr sz="2481">
                <a:solidFill>
                  <a:srgbClr val="434343"/>
                </a:solidFill>
                <a:latin typeface="Calibri"/>
                <a:ea typeface="Calibri"/>
                <a:cs typeface="Calibri"/>
                <a:sym typeface="Calibri"/>
              </a:endParaRPr>
            </a:p>
          </p:txBody>
        </p:sp>
        <p:pic>
          <p:nvPicPr>
            <p:cNvPr id="247" name="Google Shape;247;p35" title="NEO-Beta_STILL-01.jpg"/>
            <p:cNvPicPr preferRelativeResize="0"/>
            <p:nvPr/>
          </p:nvPicPr>
          <p:blipFill rotWithShape="1">
            <a:blip r:embed="rId3">
              <a:alphaModFix/>
            </a:blip>
            <a:srcRect l="27134" t="6068" r="24661"/>
            <a:stretch/>
          </p:blipFill>
          <p:spPr>
            <a:xfrm>
              <a:off x="1175440" y="2520744"/>
              <a:ext cx="457636" cy="501624"/>
            </a:xfrm>
            <a:prstGeom prst="rect">
              <a:avLst/>
            </a:prstGeom>
            <a:noFill/>
            <a:ln>
              <a:noFill/>
            </a:ln>
          </p:spPr>
        </p:pic>
        <p:cxnSp>
          <p:nvCxnSpPr>
            <p:cNvPr id="248" name="Google Shape;248;p35"/>
            <p:cNvCxnSpPr>
              <a:stCxn id="246" idx="3"/>
              <a:endCxn id="201" idx="1"/>
            </p:cNvCxnSpPr>
            <p:nvPr/>
          </p:nvCxnSpPr>
          <p:spPr>
            <a:xfrm>
              <a:off x="2493169" y="2779036"/>
              <a:ext cx="288000" cy="3300"/>
            </a:xfrm>
            <a:prstGeom prst="straightConnector1">
              <a:avLst/>
            </a:prstGeom>
            <a:noFill/>
            <a:ln w="9525" cap="flat" cmpd="sng">
              <a:solidFill>
                <a:schemeClr val="dk2"/>
              </a:solidFill>
              <a:prstDash val="solid"/>
              <a:round/>
              <a:headEnd type="none" w="med" len="med"/>
              <a:tailEnd type="triangle" w="med" len="med"/>
            </a:ln>
          </p:spPr>
        </p:cxnSp>
      </p:grpSp>
      <p:sp>
        <p:nvSpPr>
          <p:cNvPr id="249" name="Google Shape;249;p35"/>
          <p:cNvSpPr txBox="1">
            <a:spLocks noGrp="1"/>
          </p:cNvSpPr>
          <p:nvPr>
            <p:ph type="title"/>
          </p:nvPr>
        </p:nvSpPr>
        <p:spPr>
          <a:xfrm>
            <a:off x="415600" y="593367"/>
            <a:ext cx="8111200" cy="763600"/>
          </a:xfrm>
          <a:prstGeom prst="rect">
            <a:avLst/>
          </a:prstGeom>
        </p:spPr>
        <p:txBody>
          <a:bodyPr spcFirstLastPara="1" vert="horz" wrap="square" lIns="121900" tIns="121900" rIns="121900" bIns="121900" rtlCol="0" anchor="b" anchorCtr="0">
            <a:normAutofit/>
          </a:bodyPr>
          <a:lstStyle/>
          <a:p>
            <a:r>
              <a:rPr lang="en-GB"/>
              <a:t>Architecture: ST-Transformer</a:t>
            </a:r>
            <a:endParaRPr/>
          </a:p>
        </p:txBody>
      </p:sp>
      <p:grpSp>
        <p:nvGrpSpPr>
          <p:cNvPr id="250" name="Google Shape;250;p35"/>
          <p:cNvGrpSpPr/>
          <p:nvPr/>
        </p:nvGrpSpPr>
        <p:grpSpPr>
          <a:xfrm>
            <a:off x="6063591" y="2051410"/>
            <a:ext cx="882965" cy="1097557"/>
            <a:chOff x="4547693" y="1538557"/>
            <a:chExt cx="662224" cy="823168"/>
          </a:xfrm>
        </p:grpSpPr>
        <p:grpSp>
          <p:nvGrpSpPr>
            <p:cNvPr id="251" name="Google Shape;251;p35"/>
            <p:cNvGrpSpPr/>
            <p:nvPr/>
          </p:nvGrpSpPr>
          <p:grpSpPr>
            <a:xfrm>
              <a:off x="4547693" y="1538557"/>
              <a:ext cx="662224" cy="662224"/>
              <a:chOff x="1605650" y="1551225"/>
              <a:chExt cx="887700" cy="887700"/>
            </a:xfrm>
          </p:grpSpPr>
          <p:sp>
            <p:nvSpPr>
              <p:cNvPr id="252" name="Google Shape;252;p35"/>
              <p:cNvSpPr/>
              <p:nvPr/>
            </p:nvSpPr>
            <p:spPr>
              <a:xfrm>
                <a:off x="16056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3" name="Google Shape;253;p35"/>
              <p:cNvSpPr/>
              <p:nvPr/>
            </p:nvSpPr>
            <p:spPr>
              <a:xfrm>
                <a:off x="16056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4" name="Google Shape;254;p35"/>
              <p:cNvSpPr/>
              <p:nvPr/>
            </p:nvSpPr>
            <p:spPr>
              <a:xfrm>
                <a:off x="16056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5" name="Google Shape;255;p35"/>
              <p:cNvSpPr/>
              <p:nvPr/>
            </p:nvSpPr>
            <p:spPr>
              <a:xfrm>
                <a:off x="19104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6" name="Google Shape;256;p35"/>
              <p:cNvSpPr/>
              <p:nvPr/>
            </p:nvSpPr>
            <p:spPr>
              <a:xfrm>
                <a:off x="19104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7" name="Google Shape;257;p35"/>
              <p:cNvSpPr/>
              <p:nvPr/>
            </p:nvSpPr>
            <p:spPr>
              <a:xfrm>
                <a:off x="19104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8" name="Google Shape;258;p35"/>
              <p:cNvSpPr/>
              <p:nvPr/>
            </p:nvSpPr>
            <p:spPr>
              <a:xfrm>
                <a:off x="22152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59" name="Google Shape;259;p35"/>
              <p:cNvSpPr/>
              <p:nvPr/>
            </p:nvSpPr>
            <p:spPr>
              <a:xfrm>
                <a:off x="22152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60" name="Google Shape;260;p35"/>
              <p:cNvSpPr/>
              <p:nvPr/>
            </p:nvSpPr>
            <p:spPr>
              <a:xfrm>
                <a:off x="22152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grpSp>
        <p:cxnSp>
          <p:nvCxnSpPr>
            <p:cNvPr id="261" name="Google Shape;261;p35"/>
            <p:cNvCxnSpPr/>
            <p:nvPr/>
          </p:nvCxnSpPr>
          <p:spPr>
            <a:xfrm rot="10800000">
              <a:off x="4898057" y="2193725"/>
              <a:ext cx="2100" cy="168000"/>
            </a:xfrm>
            <a:prstGeom prst="straightConnector1">
              <a:avLst/>
            </a:prstGeom>
            <a:noFill/>
            <a:ln w="9525" cap="flat" cmpd="sng">
              <a:solidFill>
                <a:schemeClr val="dk2"/>
              </a:solidFill>
              <a:prstDash val="solid"/>
              <a:round/>
              <a:headEnd type="none" w="med" len="med"/>
              <a:tailEnd type="triangle" w="med" len="med"/>
            </a:ln>
          </p:spPr>
        </p:cxnSp>
      </p:grpSp>
      <p:grpSp>
        <p:nvGrpSpPr>
          <p:cNvPr id="262" name="Google Shape;262;p35"/>
          <p:cNvGrpSpPr/>
          <p:nvPr/>
        </p:nvGrpSpPr>
        <p:grpSpPr>
          <a:xfrm>
            <a:off x="6534525" y="2051409"/>
            <a:ext cx="1413483" cy="2232800"/>
            <a:chOff x="5673805" y="1538557"/>
            <a:chExt cx="1060112" cy="1674600"/>
          </a:xfrm>
        </p:grpSpPr>
        <p:grpSp>
          <p:nvGrpSpPr>
            <p:cNvPr id="263" name="Google Shape;263;p35"/>
            <p:cNvGrpSpPr/>
            <p:nvPr/>
          </p:nvGrpSpPr>
          <p:grpSpPr>
            <a:xfrm>
              <a:off x="6071693" y="1538557"/>
              <a:ext cx="662224" cy="662224"/>
              <a:chOff x="1605650" y="1551225"/>
              <a:chExt cx="887700" cy="887700"/>
            </a:xfrm>
          </p:grpSpPr>
          <p:sp>
            <p:nvSpPr>
              <p:cNvPr id="264" name="Google Shape;264;p35"/>
              <p:cNvSpPr/>
              <p:nvPr/>
            </p:nvSpPr>
            <p:spPr>
              <a:xfrm>
                <a:off x="16056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65" name="Google Shape;265;p35"/>
              <p:cNvSpPr/>
              <p:nvPr/>
            </p:nvSpPr>
            <p:spPr>
              <a:xfrm>
                <a:off x="16056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66" name="Google Shape;266;p35"/>
              <p:cNvSpPr/>
              <p:nvPr/>
            </p:nvSpPr>
            <p:spPr>
              <a:xfrm>
                <a:off x="16056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67" name="Google Shape;267;p35"/>
              <p:cNvSpPr/>
              <p:nvPr/>
            </p:nvSpPr>
            <p:spPr>
              <a:xfrm>
                <a:off x="19104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68" name="Google Shape;268;p35"/>
              <p:cNvSpPr/>
              <p:nvPr/>
            </p:nvSpPr>
            <p:spPr>
              <a:xfrm>
                <a:off x="19104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69" name="Google Shape;269;p35"/>
              <p:cNvSpPr/>
              <p:nvPr/>
            </p:nvSpPr>
            <p:spPr>
              <a:xfrm>
                <a:off x="19104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70" name="Google Shape;270;p35"/>
              <p:cNvSpPr/>
              <p:nvPr/>
            </p:nvSpPr>
            <p:spPr>
              <a:xfrm>
                <a:off x="22152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71" name="Google Shape;271;p35"/>
              <p:cNvSpPr/>
              <p:nvPr/>
            </p:nvSpPr>
            <p:spPr>
              <a:xfrm>
                <a:off x="22152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72" name="Google Shape;272;p35"/>
              <p:cNvSpPr/>
              <p:nvPr/>
            </p:nvSpPr>
            <p:spPr>
              <a:xfrm>
                <a:off x="22152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grpSp>
        <p:cxnSp>
          <p:nvCxnSpPr>
            <p:cNvPr id="273" name="Google Shape;273;p35"/>
            <p:cNvCxnSpPr/>
            <p:nvPr/>
          </p:nvCxnSpPr>
          <p:spPr>
            <a:xfrm rot="10800000">
              <a:off x="6422057" y="2193725"/>
              <a:ext cx="2100" cy="168000"/>
            </a:xfrm>
            <a:prstGeom prst="straightConnector1">
              <a:avLst/>
            </a:prstGeom>
            <a:noFill/>
            <a:ln w="9525" cap="flat" cmpd="sng">
              <a:solidFill>
                <a:schemeClr val="dk2"/>
              </a:solidFill>
              <a:prstDash val="solid"/>
              <a:round/>
              <a:headEnd type="none" w="med" len="med"/>
              <a:tailEnd type="triangle" w="med" len="med"/>
            </a:ln>
          </p:spPr>
        </p:cxnSp>
        <p:cxnSp>
          <p:nvCxnSpPr>
            <p:cNvPr id="274" name="Google Shape;274;p35"/>
            <p:cNvCxnSpPr/>
            <p:nvPr/>
          </p:nvCxnSpPr>
          <p:spPr>
            <a:xfrm rot="-5400000" flipH="1">
              <a:off x="5234005" y="1978357"/>
              <a:ext cx="1674600" cy="795000"/>
            </a:xfrm>
            <a:prstGeom prst="curvedConnector5">
              <a:avLst>
                <a:gd name="adj1" fmla="val -14220"/>
                <a:gd name="adj2" fmla="val 50004"/>
                <a:gd name="adj3" fmla="val 114223"/>
              </a:avLst>
            </a:prstGeom>
            <a:noFill/>
            <a:ln w="19050" cap="flat" cmpd="sng">
              <a:solidFill>
                <a:schemeClr val="dk2"/>
              </a:solidFill>
              <a:prstDash val="solid"/>
              <a:round/>
              <a:headEnd type="none" w="med" len="med"/>
              <a:tailEnd type="stealth" w="med" len="med"/>
            </a:ln>
          </p:spPr>
        </p:cxnSp>
      </p:grpSp>
      <p:grpSp>
        <p:nvGrpSpPr>
          <p:cNvPr id="275" name="Google Shape;275;p35"/>
          <p:cNvGrpSpPr/>
          <p:nvPr/>
        </p:nvGrpSpPr>
        <p:grpSpPr>
          <a:xfrm>
            <a:off x="7565073" y="2051409"/>
            <a:ext cx="1413483" cy="2232800"/>
            <a:chOff x="5673805" y="1538557"/>
            <a:chExt cx="1060112" cy="1674600"/>
          </a:xfrm>
        </p:grpSpPr>
        <p:grpSp>
          <p:nvGrpSpPr>
            <p:cNvPr id="276" name="Google Shape;276;p35"/>
            <p:cNvGrpSpPr/>
            <p:nvPr/>
          </p:nvGrpSpPr>
          <p:grpSpPr>
            <a:xfrm>
              <a:off x="6071693" y="1538557"/>
              <a:ext cx="662224" cy="662224"/>
              <a:chOff x="1605650" y="1551225"/>
              <a:chExt cx="887700" cy="887700"/>
            </a:xfrm>
          </p:grpSpPr>
          <p:sp>
            <p:nvSpPr>
              <p:cNvPr id="277" name="Google Shape;277;p35"/>
              <p:cNvSpPr/>
              <p:nvPr/>
            </p:nvSpPr>
            <p:spPr>
              <a:xfrm>
                <a:off x="16056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78" name="Google Shape;278;p35"/>
              <p:cNvSpPr/>
              <p:nvPr/>
            </p:nvSpPr>
            <p:spPr>
              <a:xfrm>
                <a:off x="16056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79" name="Google Shape;279;p35"/>
              <p:cNvSpPr/>
              <p:nvPr/>
            </p:nvSpPr>
            <p:spPr>
              <a:xfrm>
                <a:off x="16056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80" name="Google Shape;280;p35"/>
              <p:cNvSpPr/>
              <p:nvPr/>
            </p:nvSpPr>
            <p:spPr>
              <a:xfrm>
                <a:off x="19104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81" name="Google Shape;281;p35"/>
              <p:cNvSpPr/>
              <p:nvPr/>
            </p:nvSpPr>
            <p:spPr>
              <a:xfrm>
                <a:off x="19104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82" name="Google Shape;282;p35"/>
              <p:cNvSpPr/>
              <p:nvPr/>
            </p:nvSpPr>
            <p:spPr>
              <a:xfrm>
                <a:off x="19104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83" name="Google Shape;283;p35"/>
              <p:cNvSpPr/>
              <p:nvPr/>
            </p:nvSpPr>
            <p:spPr>
              <a:xfrm>
                <a:off x="2215250" y="15512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84" name="Google Shape;284;p35"/>
              <p:cNvSpPr/>
              <p:nvPr/>
            </p:nvSpPr>
            <p:spPr>
              <a:xfrm>
                <a:off x="2215250" y="18560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sp>
            <p:nvSpPr>
              <p:cNvPr id="285" name="Google Shape;285;p35"/>
              <p:cNvSpPr/>
              <p:nvPr/>
            </p:nvSpPr>
            <p:spPr>
              <a:xfrm>
                <a:off x="2215250" y="2160825"/>
                <a:ext cx="278100" cy="278100"/>
              </a:xfrm>
              <a:prstGeom prst="rect">
                <a:avLst/>
              </a:prstGeom>
              <a:solidFill>
                <a:schemeClr val="lt2"/>
              </a:solidFill>
              <a:ln w="7100" cap="flat" cmpd="sng">
                <a:solidFill>
                  <a:schemeClr val="dk2"/>
                </a:solidFill>
                <a:prstDash val="solid"/>
                <a:round/>
                <a:headEnd type="none" w="sm" len="sm"/>
                <a:tailEnd type="none" w="sm" len="sm"/>
              </a:ln>
            </p:spPr>
            <p:txBody>
              <a:bodyPr spcFirstLastPara="1" wrap="square" lIns="90933" tIns="90933" rIns="90933" bIns="90933" anchor="ctr" anchorCtr="0">
                <a:noAutofit/>
              </a:bodyPr>
              <a:lstStyle/>
              <a:p>
                <a:pPr algn="ctr"/>
                <a:endParaRPr sz="1392">
                  <a:latin typeface="Inter"/>
                  <a:ea typeface="Inter"/>
                  <a:cs typeface="Inter"/>
                  <a:sym typeface="Inter"/>
                </a:endParaRPr>
              </a:p>
            </p:txBody>
          </p:sp>
        </p:grpSp>
        <p:cxnSp>
          <p:nvCxnSpPr>
            <p:cNvPr id="286" name="Google Shape;286;p35"/>
            <p:cNvCxnSpPr/>
            <p:nvPr/>
          </p:nvCxnSpPr>
          <p:spPr>
            <a:xfrm rot="10800000">
              <a:off x="6422057" y="2193725"/>
              <a:ext cx="2100" cy="168000"/>
            </a:xfrm>
            <a:prstGeom prst="straightConnector1">
              <a:avLst/>
            </a:prstGeom>
            <a:noFill/>
            <a:ln w="9525" cap="flat" cmpd="sng">
              <a:solidFill>
                <a:schemeClr val="dk2"/>
              </a:solidFill>
              <a:prstDash val="solid"/>
              <a:round/>
              <a:headEnd type="none" w="med" len="med"/>
              <a:tailEnd type="triangle" w="med" len="med"/>
            </a:ln>
          </p:spPr>
        </p:cxnSp>
        <p:cxnSp>
          <p:nvCxnSpPr>
            <p:cNvPr id="287" name="Google Shape;287;p35"/>
            <p:cNvCxnSpPr/>
            <p:nvPr/>
          </p:nvCxnSpPr>
          <p:spPr>
            <a:xfrm rot="-5400000" flipH="1">
              <a:off x="5234005" y="1978357"/>
              <a:ext cx="1674600" cy="795000"/>
            </a:xfrm>
            <a:prstGeom prst="curvedConnector5">
              <a:avLst>
                <a:gd name="adj1" fmla="val -14220"/>
                <a:gd name="adj2" fmla="val 50004"/>
                <a:gd name="adj3" fmla="val 114223"/>
              </a:avLst>
            </a:prstGeom>
            <a:noFill/>
            <a:ln w="19050" cap="flat" cmpd="sng">
              <a:solidFill>
                <a:schemeClr val="dk2"/>
              </a:solidFill>
              <a:prstDash val="solid"/>
              <a:round/>
              <a:headEnd type="none" w="med" len="med"/>
              <a:tailEnd type="stealth" w="med" len="med"/>
            </a:ln>
          </p:spPr>
        </p:cxnSp>
      </p:grpSp>
      <p:sp>
        <p:nvSpPr>
          <p:cNvPr id="288" name="Google Shape;288;p35"/>
          <p:cNvSpPr txBox="1"/>
          <p:nvPr/>
        </p:nvSpPr>
        <p:spPr>
          <a:xfrm>
            <a:off x="6783152" y="1029033"/>
            <a:ext cx="1226000" cy="742000"/>
          </a:xfrm>
          <a:prstGeom prst="rect">
            <a:avLst/>
          </a:prstGeom>
          <a:noFill/>
          <a:ln>
            <a:noFill/>
          </a:ln>
        </p:spPr>
        <p:txBody>
          <a:bodyPr spcFirstLastPara="1" wrap="square" lIns="121900" tIns="121900" rIns="121900" bIns="121900" anchor="t" anchorCtr="0">
            <a:noAutofit/>
          </a:bodyPr>
          <a:lstStyle/>
          <a:p>
            <a:pPr algn="ctr"/>
            <a:r>
              <a:rPr lang="en-GB" sz="2933">
                <a:solidFill>
                  <a:srgbClr val="434343"/>
                </a:solidFill>
                <a:latin typeface="Calibri"/>
                <a:ea typeface="Calibri"/>
                <a:cs typeface="Calibri"/>
                <a:sym typeface="Calibri"/>
              </a:rPr>
              <a:t>T=3:5</a:t>
            </a:r>
            <a:endParaRPr sz="2933">
              <a:solidFill>
                <a:srgbClr val="43434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6"/>
          <p:cNvSpPr txBox="1">
            <a:spLocks noGrp="1"/>
          </p:cNvSpPr>
          <p:nvPr>
            <p:ph type="title"/>
          </p:nvPr>
        </p:nvSpPr>
        <p:spPr>
          <a:xfrm>
            <a:off x="415600" y="593367"/>
            <a:ext cx="8111200" cy="763600"/>
          </a:xfrm>
          <a:prstGeom prst="rect">
            <a:avLst/>
          </a:prstGeom>
        </p:spPr>
        <p:txBody>
          <a:bodyPr spcFirstLastPara="1" vert="horz" wrap="square" lIns="121900" tIns="121900" rIns="121900" bIns="121900" rtlCol="0" anchor="t" anchorCtr="0">
            <a:normAutofit/>
          </a:bodyPr>
          <a:lstStyle/>
          <a:p>
            <a:r>
              <a:rPr lang="en-GB"/>
              <a:t>Memory Complexity</a:t>
            </a:r>
            <a:endParaRPr/>
          </a:p>
        </p:txBody>
      </p:sp>
      <p:graphicFrame>
        <p:nvGraphicFramePr>
          <p:cNvPr id="294" name="Google Shape;294;p36"/>
          <p:cNvGraphicFramePr/>
          <p:nvPr>
            <p:extLst>
              <p:ext uri="{D42A27DB-BD31-4B8C-83A1-F6EECF244321}">
                <p14:modId xmlns:p14="http://schemas.microsoft.com/office/powerpoint/2010/main" val="3025273549"/>
              </p:ext>
            </p:extLst>
          </p:nvPr>
        </p:nvGraphicFramePr>
        <p:xfrm>
          <a:off x="1595251" y="4869160"/>
          <a:ext cx="8893237" cy="1828680"/>
        </p:xfrm>
        <a:graphic>
          <a:graphicData uri="http://schemas.openxmlformats.org/drawingml/2006/table">
            <a:tbl>
              <a:tblPr>
                <a:noFill/>
              </a:tblPr>
              <a:tblGrid>
                <a:gridCol w="3492637">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tblGrid>
              <a:tr h="569065">
                <a:tc>
                  <a:txBody>
                    <a:bodyPr/>
                    <a:lstStyle/>
                    <a:p>
                      <a:pPr marL="0" lvl="0" indent="0" algn="l" rtl="0">
                        <a:spcBef>
                          <a:spcPts val="0"/>
                        </a:spcBef>
                        <a:spcAft>
                          <a:spcPts val="0"/>
                        </a:spcAft>
                        <a:buNone/>
                      </a:pPr>
                      <a:r>
                        <a:rPr lang="en-GB" sz="2400" b="1"/>
                        <a:t>Method</a:t>
                      </a:r>
                      <a:endParaRPr sz="2400" b="1"/>
                    </a:p>
                  </a:txBody>
                  <a:tcPr marL="121900" marR="121900" marT="121900" marB="121900"/>
                </a:tc>
                <a:tc>
                  <a:txBody>
                    <a:bodyPr/>
                    <a:lstStyle/>
                    <a:p>
                      <a:pPr marL="0" lvl="0" indent="0" algn="l" rtl="0">
                        <a:spcBef>
                          <a:spcPts val="0"/>
                        </a:spcBef>
                        <a:spcAft>
                          <a:spcPts val="0"/>
                        </a:spcAft>
                        <a:buNone/>
                      </a:pPr>
                      <a:r>
                        <a:rPr lang="en-GB" sz="2400" b="1" dirty="0"/>
                        <a:t>Memory Complexity</a:t>
                      </a:r>
                      <a:endParaRPr sz="2400" b="1" dirty="0"/>
                    </a:p>
                  </a:txBody>
                  <a:tcPr marL="121900" marR="121900" marT="121900" marB="121900"/>
                </a:tc>
                <a:tc>
                  <a:txBody>
                    <a:bodyPr/>
                    <a:lstStyle/>
                    <a:p>
                      <a:pPr marL="0" lvl="0" indent="0" algn="l" rtl="0">
                        <a:spcBef>
                          <a:spcPts val="0"/>
                        </a:spcBef>
                        <a:spcAft>
                          <a:spcPts val="0"/>
                        </a:spcAft>
                        <a:buNone/>
                      </a:pPr>
                      <a:r>
                        <a:rPr lang="en-GB" sz="2400" b="1" dirty="0"/>
                        <a:t>Relative Cost</a:t>
                      </a:r>
                      <a:endParaRPr sz="2400" b="1" dirty="0"/>
                    </a:p>
                  </a:txBody>
                  <a:tcPr marL="121900" marR="121900" marT="121900" marB="121900"/>
                </a:tc>
                <a:extLst>
                  <a:ext uri="{0D108BD9-81ED-4DB2-BD59-A6C34878D82A}">
                    <a16:rowId xmlns:a16="http://schemas.microsoft.com/office/drawing/2014/main" val="10000"/>
                  </a:ext>
                </a:extLst>
              </a:tr>
              <a:tr h="569065">
                <a:tc>
                  <a:txBody>
                    <a:bodyPr/>
                    <a:lstStyle/>
                    <a:p>
                      <a:pPr marL="0" lvl="0" indent="0" algn="l" rtl="0">
                        <a:spcBef>
                          <a:spcPts val="0"/>
                        </a:spcBef>
                        <a:spcAft>
                          <a:spcPts val="0"/>
                        </a:spcAft>
                        <a:buNone/>
                      </a:pPr>
                      <a:r>
                        <a:rPr lang="en-GB" sz="2400"/>
                        <a:t>Full Attention</a:t>
                      </a:r>
                      <a:endParaRPr sz="2400"/>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a:p>
                  </a:txBody>
                  <a:tcPr marL="121900" marR="121900" marT="121900" marB="121900"/>
                </a:tc>
                <a:tc>
                  <a:txBody>
                    <a:bodyPr/>
                    <a:lstStyle/>
                    <a:p>
                      <a:pPr marL="0" lvl="0" indent="0" algn="l" rtl="0">
                        <a:spcBef>
                          <a:spcPts val="0"/>
                        </a:spcBef>
                        <a:spcAft>
                          <a:spcPts val="0"/>
                        </a:spcAft>
                        <a:buNone/>
                      </a:pPr>
                      <a:r>
                        <a:rPr lang="en-GB" sz="2400"/>
                        <a:t>100%</a:t>
                      </a:r>
                      <a:endParaRPr sz="2400"/>
                    </a:p>
                  </a:txBody>
                  <a:tcPr marL="121900" marR="121900" marT="121900" marB="121900"/>
                </a:tc>
                <a:extLst>
                  <a:ext uri="{0D108BD9-81ED-4DB2-BD59-A6C34878D82A}">
                    <a16:rowId xmlns:a16="http://schemas.microsoft.com/office/drawing/2014/main" val="10001"/>
                  </a:ext>
                </a:extLst>
              </a:tr>
              <a:tr h="509072">
                <a:tc>
                  <a:txBody>
                    <a:bodyPr/>
                    <a:lstStyle/>
                    <a:p>
                      <a:pPr marL="0" lvl="0" indent="0" algn="l" rtl="0">
                        <a:spcBef>
                          <a:spcPts val="0"/>
                        </a:spcBef>
                        <a:spcAft>
                          <a:spcPts val="0"/>
                        </a:spcAft>
                        <a:buNone/>
                      </a:pPr>
                      <a:r>
                        <a:rPr lang="en-GB" sz="2400" dirty="0" err="1"/>
                        <a:t>Spatio</a:t>
                      </a:r>
                      <a:r>
                        <a:rPr lang="en-GB" sz="2400" dirty="0"/>
                        <a:t>-temporal Attention</a:t>
                      </a:r>
                      <a:endParaRPr sz="2400" dirty="0"/>
                    </a:p>
                  </a:txBody>
                  <a:tcPr marL="121900" marR="121900" marT="121900" marB="121900"/>
                </a:tc>
                <a:tc>
                  <a:txBody>
                    <a:bodyPr/>
                    <a:lstStyle/>
                    <a:p>
                      <a:pPr marL="0" lvl="0" indent="0" algn="l" rtl="0">
                        <a:spcBef>
                          <a:spcPts val="0"/>
                        </a:spcBef>
                        <a:spcAft>
                          <a:spcPts val="0"/>
                        </a:spcAft>
                        <a:buClr>
                          <a:schemeClr val="dk1"/>
                        </a:buClr>
                        <a:buSzPts val="1100"/>
                        <a:buFont typeface="Arial"/>
                        <a:buNone/>
                      </a:pPr>
                      <a:endParaRPr sz="2400" dirty="0"/>
                    </a:p>
                  </a:txBody>
                  <a:tcPr marL="121900" marR="121900" marT="121900" marB="121900"/>
                </a:tc>
                <a:tc>
                  <a:txBody>
                    <a:bodyPr/>
                    <a:lstStyle/>
                    <a:p>
                      <a:pPr marL="0" lvl="0" indent="0" algn="l" rtl="0">
                        <a:spcBef>
                          <a:spcPts val="0"/>
                        </a:spcBef>
                        <a:spcAft>
                          <a:spcPts val="0"/>
                        </a:spcAft>
                        <a:buNone/>
                      </a:pPr>
                      <a:r>
                        <a:rPr lang="en-GB" sz="2400" dirty="0"/>
                        <a:t>20%</a:t>
                      </a:r>
                      <a:endParaRPr sz="2400" dirty="0"/>
                    </a:p>
                  </a:txBody>
                  <a:tcPr marL="121900" marR="121900" marT="121900" marB="121900"/>
                </a:tc>
                <a:extLst>
                  <a:ext uri="{0D108BD9-81ED-4DB2-BD59-A6C34878D82A}">
                    <a16:rowId xmlns:a16="http://schemas.microsoft.com/office/drawing/2014/main" val="10002"/>
                  </a:ext>
                </a:extLst>
              </a:tr>
            </a:tbl>
          </a:graphicData>
        </a:graphic>
      </p:graphicFrame>
      <p:sp>
        <p:nvSpPr>
          <p:cNvPr id="295" name="Google Shape;295;p36"/>
          <p:cNvSpPr txBox="1">
            <a:spLocks noGrp="1"/>
          </p:cNvSpPr>
          <p:nvPr>
            <p:ph type="body" idx="1"/>
          </p:nvPr>
        </p:nvSpPr>
        <p:spPr>
          <a:xfrm>
            <a:off x="415600" y="1536633"/>
            <a:ext cx="10881200" cy="3155200"/>
          </a:xfrm>
          <a:prstGeom prst="rect">
            <a:avLst/>
          </a:prstGeom>
          <a:solidFill>
            <a:srgbClr val="F7F7F7"/>
          </a:solidFill>
          <a:ln w="9525" cap="flat" cmpd="sng">
            <a:solidFill>
              <a:schemeClr val="accent5"/>
            </a:solidFill>
            <a:prstDash val="dash"/>
            <a:round/>
            <a:headEnd type="none" w="sm" len="sm"/>
            <a:tailEnd type="none" w="sm" len="sm"/>
          </a:ln>
        </p:spPr>
        <p:txBody>
          <a:bodyPr spcFirstLastPara="1" vert="horz" wrap="square" lIns="121900" tIns="121900" rIns="121900" bIns="121900" rtlCol="0" anchor="t" anchorCtr="0">
            <a:normAutofit/>
          </a:bodyPr>
          <a:lstStyle/>
          <a:p>
            <a:pPr indent="-423323">
              <a:spcBef>
                <a:spcPts val="1600"/>
              </a:spcBef>
              <a:buClr>
                <a:schemeClr val="dk1"/>
              </a:buClr>
              <a:buSzPts val="1400"/>
              <a:buChar char="-"/>
            </a:pPr>
            <a:r>
              <a:rPr lang="en-GB" sz="1867">
                <a:solidFill>
                  <a:schemeClr val="dk1"/>
                </a:solidFill>
              </a:rPr>
              <a:t>Tokens per sample: 5x32x32=5,120</a:t>
            </a:r>
            <a:endParaRPr sz="1867">
              <a:solidFill>
                <a:schemeClr val="dk1"/>
              </a:solidFill>
            </a:endParaRPr>
          </a:p>
          <a:p>
            <a:pPr lvl="1">
              <a:buClr>
                <a:schemeClr val="dk1"/>
              </a:buClr>
              <a:buChar char="-"/>
            </a:pPr>
            <a:r>
              <a:rPr lang="en-GB" sz="1867">
                <a:solidFill>
                  <a:schemeClr val="dk1"/>
                </a:solidFill>
              </a:rPr>
              <a:t>T=5:        number of time steps</a:t>
            </a:r>
            <a:endParaRPr sz="1867">
              <a:solidFill>
                <a:schemeClr val="dk1"/>
              </a:solidFill>
            </a:endParaRPr>
          </a:p>
          <a:p>
            <a:pPr lvl="1">
              <a:buClr>
                <a:schemeClr val="dk1"/>
              </a:buClr>
              <a:buChar char="-"/>
            </a:pPr>
            <a:r>
              <a:rPr lang="en-GB" sz="1867">
                <a:solidFill>
                  <a:schemeClr val="dk1"/>
                </a:solidFill>
              </a:rPr>
              <a:t>S=1024:  number of spatial locations</a:t>
            </a:r>
            <a:endParaRPr sz="1867">
              <a:solidFill>
                <a:schemeClr val="dk1"/>
              </a:solidFill>
            </a:endParaRPr>
          </a:p>
          <a:p>
            <a:pPr indent="-423323">
              <a:buClr>
                <a:schemeClr val="dk1"/>
              </a:buClr>
              <a:buSzPts val="1400"/>
              <a:buChar char="-"/>
            </a:pPr>
            <a:r>
              <a:rPr lang="en-GB" sz="1867">
                <a:solidFill>
                  <a:schemeClr val="dk1"/>
                </a:solidFill>
              </a:rPr>
              <a:t>Full attention memory complexity scales with</a:t>
            </a:r>
            <a:endParaRPr sz="1867">
              <a:solidFill>
                <a:schemeClr val="dk1"/>
              </a:solidFill>
            </a:endParaRPr>
          </a:p>
          <a:p>
            <a:pPr marL="0" indent="0">
              <a:spcBef>
                <a:spcPts val="1600"/>
              </a:spcBef>
              <a:buNone/>
            </a:pPr>
            <a:endParaRPr sz="1867">
              <a:solidFill>
                <a:schemeClr val="dk1"/>
              </a:solidFill>
            </a:endParaRPr>
          </a:p>
          <a:p>
            <a:pPr indent="-423323">
              <a:spcBef>
                <a:spcPts val="1600"/>
              </a:spcBef>
              <a:buClr>
                <a:schemeClr val="dk1"/>
              </a:buClr>
              <a:buSzPts val="1400"/>
              <a:buChar char="-"/>
            </a:pPr>
            <a:r>
              <a:rPr lang="en-GB" sz="1867">
                <a:solidFill>
                  <a:schemeClr val="dk1"/>
                </a:solidFill>
              </a:rPr>
              <a:t>Spatio-temporal attention scales with</a:t>
            </a:r>
            <a:endParaRPr sz="1867"/>
          </a:p>
        </p:txBody>
      </p:sp>
      <p:sp>
        <p:nvSpPr>
          <p:cNvPr id="296" name="Google Shape;296;p3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GB"/>
              <a:pPr/>
              <a:t>9</a:t>
            </a:fld>
            <a:endParaRPr/>
          </a:p>
        </p:txBody>
      </p:sp>
      <p:pic>
        <p:nvPicPr>
          <p:cNvPr id="297" name="Google Shape;297;p36" descr="(5 \times 1024)^2 = 26.2 \times 10^6&#10;%e519a02e-40ee-4469-9363-a38dff45ea4a"/>
          <p:cNvPicPr preferRelativeResize="0"/>
          <p:nvPr/>
        </p:nvPicPr>
        <p:blipFill>
          <a:blip r:embed="rId3">
            <a:alphaModFix/>
          </a:blip>
          <a:stretch>
            <a:fillRect/>
          </a:stretch>
        </p:blipFill>
        <p:spPr>
          <a:xfrm>
            <a:off x="5231904" y="5529415"/>
            <a:ext cx="2526133" cy="263933"/>
          </a:xfrm>
          <a:prstGeom prst="rect">
            <a:avLst/>
          </a:prstGeom>
          <a:noFill/>
          <a:ln>
            <a:noFill/>
          </a:ln>
        </p:spPr>
      </p:pic>
      <p:pic>
        <p:nvPicPr>
          <p:cNvPr id="298" name="Google Shape;298;p36" descr="5 \times 1024^2 + 5^2 \times 1024 = 5.26 \times 10^6&#10;%4b8b0f36-f3ba-4261-a79e-b1b699ed862c"/>
          <p:cNvPicPr preferRelativeResize="0"/>
          <p:nvPr/>
        </p:nvPicPr>
        <p:blipFill>
          <a:blip r:embed="rId4">
            <a:alphaModFix/>
          </a:blip>
          <a:stretch>
            <a:fillRect/>
          </a:stretch>
        </p:blipFill>
        <p:spPr>
          <a:xfrm>
            <a:off x="5277284" y="6254020"/>
            <a:ext cx="3185368" cy="199316"/>
          </a:xfrm>
          <a:prstGeom prst="rect">
            <a:avLst/>
          </a:prstGeom>
          <a:noFill/>
          <a:ln>
            <a:noFill/>
          </a:ln>
        </p:spPr>
      </p:pic>
      <p:pic>
        <p:nvPicPr>
          <p:cNvPr id="299" name="Google Shape;299;p36" descr="\mathcal{O}\left( (TS)^2 \right)&#10;%bb183000-bbee-4e9f-9cce-f140a3bef039"/>
          <p:cNvPicPr preferRelativeResize="0"/>
          <p:nvPr/>
        </p:nvPicPr>
        <p:blipFill>
          <a:blip r:embed="rId5">
            <a:alphaModFix/>
          </a:blip>
          <a:stretch>
            <a:fillRect/>
          </a:stretch>
        </p:blipFill>
        <p:spPr>
          <a:xfrm>
            <a:off x="3198578" y="3176273"/>
            <a:ext cx="1464447" cy="396743"/>
          </a:xfrm>
          <a:prstGeom prst="rect">
            <a:avLst/>
          </a:prstGeom>
          <a:noFill/>
          <a:ln>
            <a:noFill/>
          </a:ln>
        </p:spPr>
      </p:pic>
      <p:pic>
        <p:nvPicPr>
          <p:cNvPr id="300" name="Google Shape;300;p36" descr="\mathcal{O}\left( TS^2 + T^2S \right)&#10;%260f5313-393a-45af-a982-95bfa412a8fa"/>
          <p:cNvPicPr preferRelativeResize="0"/>
          <p:nvPr/>
        </p:nvPicPr>
        <p:blipFill>
          <a:blip r:embed="rId6">
            <a:alphaModFix/>
          </a:blip>
          <a:stretch>
            <a:fillRect/>
          </a:stretch>
        </p:blipFill>
        <p:spPr>
          <a:xfrm>
            <a:off x="3178701" y="4100878"/>
            <a:ext cx="2228759" cy="39674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54166</TotalTime>
  <Words>937</Words>
  <Application>Microsoft Macintosh PowerPoint</Application>
  <PresentationFormat>Widescreen</PresentationFormat>
  <Paragraphs>229</Paragraphs>
  <Slides>30</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Bahnschrift Light</vt:lpstr>
      <vt:lpstr>Bahnschrift Light SemiCondensed</vt:lpstr>
      <vt:lpstr>Calibri</vt:lpstr>
      <vt:lpstr>Consolas</vt:lpstr>
      <vt:lpstr>Inter</vt:lpstr>
      <vt:lpstr>Inter Medium</vt:lpstr>
      <vt:lpstr>LMSans17</vt:lpstr>
      <vt:lpstr>Roboto</vt:lpstr>
      <vt:lpstr>Sofia Sans</vt:lpstr>
      <vt:lpstr>Wingdings</vt:lpstr>
      <vt:lpstr>Office Theme</vt:lpstr>
      <vt:lpstr>Winning the 1X World Model Challenge Generative World Modelling for Humanoids</vt:lpstr>
      <vt:lpstr>World Models</vt:lpstr>
      <vt:lpstr>World Model</vt:lpstr>
      <vt:lpstr>1X World Model Challenge</vt:lpstr>
      <vt:lpstr>Compression Track</vt:lpstr>
      <vt:lpstr>Compression Task</vt:lpstr>
      <vt:lpstr>Compression Task</vt:lpstr>
      <vt:lpstr>Architecture: ST-Transformer</vt:lpstr>
      <vt:lpstr>Memory Complexity</vt:lpstr>
      <vt:lpstr>Architecture: ST-Transformer</vt:lpstr>
      <vt:lpstr>Results</vt:lpstr>
      <vt:lpstr>Sampling Track</vt:lpstr>
      <vt:lpstr>Sampling Task</vt:lpstr>
      <vt:lpstr>Sampling Task</vt:lpstr>
      <vt:lpstr>Wan 2.2 TI2V-5B </vt:lpstr>
      <vt:lpstr>Wan 2.2 TI2V-5B </vt:lpstr>
      <vt:lpstr>Wan 2.2 TI2V-5B </vt:lpstr>
      <vt:lpstr>Wan 2.2 TI2V-5B </vt:lpstr>
      <vt:lpstr>Add Video Conditioning </vt:lpstr>
      <vt:lpstr>2. text_prompt = “”</vt:lpstr>
      <vt:lpstr>3. Add Robot Action Conditioning</vt:lpstr>
      <vt:lpstr>DiT Block: Action Conditioning</vt:lpstr>
      <vt:lpstr>Real vs. Generated Videos</vt:lpstr>
      <vt:lpstr>Real vs. Generated Videos</vt:lpstr>
      <vt:lpstr>Failure Modes</vt:lpstr>
      <vt:lpstr>Inference Ensemble Approach</vt:lpstr>
      <vt:lpstr>PowerPoint Presentation</vt:lpstr>
      <vt:lpstr>Quantitative Comparison</vt:lpstr>
      <vt:lpstr>Outlook</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amoshelen</dc:creator>
  <cp:lastModifiedBy>ascannel</cp:lastModifiedBy>
  <cp:revision>417</cp:revision>
  <cp:lastPrinted>2024-11-21T08:40:59Z</cp:lastPrinted>
  <dcterms:created xsi:type="dcterms:W3CDTF">2014-01-07T12:24:37Z</dcterms:created>
  <dcterms:modified xsi:type="dcterms:W3CDTF">2025-11-27T11:37:21Z</dcterms:modified>
</cp:coreProperties>
</file>